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147481835" r:id="rId5"/>
    <p:sldId id="2147481853" r:id="rId6"/>
    <p:sldId id="2147481825" r:id="rId7"/>
    <p:sldId id="2147481836" r:id="rId8"/>
    <p:sldId id="2147481837" r:id="rId9"/>
    <p:sldId id="2147481838" r:id="rId10"/>
    <p:sldId id="2147481839" r:id="rId11"/>
    <p:sldId id="2147481840" r:id="rId12"/>
    <p:sldId id="2147481841" r:id="rId13"/>
    <p:sldId id="2147481842" r:id="rId14"/>
    <p:sldId id="2147481845" r:id="rId15"/>
    <p:sldId id="2147481846" r:id="rId16"/>
    <p:sldId id="2147481847" r:id="rId17"/>
    <p:sldId id="2147481848" r:id="rId18"/>
    <p:sldId id="2147481849" r:id="rId19"/>
    <p:sldId id="2147481850" r:id="rId20"/>
    <p:sldId id="2147481851" r:id="rId21"/>
    <p:sldId id="2147481852" r:id="rId22"/>
    <p:sldId id="2147481854" r:id="rId23"/>
    <p:sldId id="2147481855" r:id="rId24"/>
    <p:sldId id="2147481856" r:id="rId25"/>
    <p:sldId id="2147481857" r:id="rId26"/>
    <p:sldId id="214748185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A8AA"/>
    <a:srgbClr val="DDE5ED"/>
    <a:srgbClr val="7F7F7F"/>
    <a:srgbClr val="63B1BC"/>
    <a:srgbClr val="449EA6"/>
    <a:srgbClr val="002639"/>
    <a:srgbClr val="27A5C6"/>
    <a:srgbClr val="E5A713"/>
    <a:srgbClr val="000000"/>
    <a:srgbClr val="373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3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2717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A81A16-B80B-EEA1-A39B-F30F849E34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7E85E2-DCCB-E564-1CAC-2F96C98108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35CE6-C2F5-4E90-8251-756A274D42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8435-062C-159B-9A7B-DD67D68FE6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88576-EF16-73CE-3BA0-2FED1FE572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3A0DC-0941-420B-95EA-4B8AA424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80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" panose="020F0502020204030204" pitchFamily="34" charset="0"/>
              </a:defRPr>
            </a:lvl1pPr>
          </a:lstStyle>
          <a:p>
            <a:fld id="{66954C29-E89D-2C44-820B-E97D0144BF8B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" panose="020F0502020204030204" pitchFamily="34" charset="0"/>
              </a:defRPr>
            </a:lvl1pPr>
          </a:lstStyle>
          <a:p>
            <a:fld id="{1C7DD6D1-A99D-9740-B93E-41010DBFC3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587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B23EB1-5980-0A53-7F8F-3CF06A4A5B96}"/>
              </a:ext>
            </a:extLst>
          </p:cNvPr>
          <p:cNvSpPr/>
          <p:nvPr userDrawn="1"/>
        </p:nvSpPr>
        <p:spPr>
          <a:xfrm>
            <a:off x="0" y="6189785"/>
            <a:ext cx="12192000" cy="668215"/>
          </a:xfrm>
          <a:prstGeom prst="rect">
            <a:avLst/>
          </a:prstGeom>
          <a:solidFill>
            <a:srgbClr val="002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22" name="object 3">
            <a:extLst>
              <a:ext uri="{FF2B5EF4-FFF2-40B4-BE49-F238E27FC236}">
                <a16:creationId xmlns:a16="http://schemas.microsoft.com/office/drawing/2014/main" id="{CE7A1623-1F54-A1AA-9655-B1C07017F082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8630653" cy="182880"/>
          </a:xfrm>
          <a:custGeom>
            <a:avLst/>
            <a:gdLst/>
            <a:ahLst/>
            <a:cxnLst/>
            <a:rect l="l" t="t" r="r" b="b"/>
            <a:pathLst>
              <a:path w="10278110" h="196850">
                <a:moveTo>
                  <a:pt x="10277856" y="0"/>
                </a:moveTo>
                <a:lnTo>
                  <a:pt x="0" y="0"/>
                </a:lnTo>
                <a:lnTo>
                  <a:pt x="0" y="196596"/>
                </a:lnTo>
                <a:lnTo>
                  <a:pt x="10277856" y="196596"/>
                </a:lnTo>
                <a:lnTo>
                  <a:pt x="10277856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Calibri" panose="020F0502020204030204" pitchFamily="34" charset="0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167201B4-D5CC-44E8-7904-9CE9A67FE675}"/>
              </a:ext>
            </a:extLst>
          </p:cNvPr>
          <p:cNvSpPr/>
          <p:nvPr userDrawn="1"/>
        </p:nvSpPr>
        <p:spPr>
          <a:xfrm>
            <a:off x="8630653" y="-3"/>
            <a:ext cx="3561347" cy="6848475"/>
          </a:xfrm>
          <a:custGeom>
            <a:avLst/>
            <a:gdLst/>
            <a:ahLst/>
            <a:cxnLst/>
            <a:rect l="l" t="t" r="r" b="b"/>
            <a:pathLst>
              <a:path w="4352925" h="6882765">
                <a:moveTo>
                  <a:pt x="0" y="6882282"/>
                </a:moveTo>
                <a:lnTo>
                  <a:pt x="4352544" y="6882282"/>
                </a:lnTo>
                <a:lnTo>
                  <a:pt x="4352544" y="0"/>
                </a:lnTo>
                <a:lnTo>
                  <a:pt x="0" y="0"/>
                </a:lnTo>
                <a:lnTo>
                  <a:pt x="0" y="6882282"/>
                </a:lnTo>
                <a:close/>
              </a:path>
            </a:pathLst>
          </a:custGeom>
          <a:solidFill>
            <a:srgbClr val="002639"/>
          </a:solidFill>
        </p:spPr>
        <p:txBody>
          <a:bodyPr wrap="square" lIns="0" tIns="0" rIns="0" bIns="0" rtlCol="0"/>
          <a:lstStyle/>
          <a:p>
            <a:endParaRPr b="0" i="0" dirty="0">
              <a:latin typeface="Calibri" panose="020F0502020204030204" pitchFamily="34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E7BD6BF2-478F-3072-0CFD-66729C8A6A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5400" y="4323538"/>
            <a:ext cx="6664591" cy="971478"/>
          </a:xfrm>
          <a:prstGeom prst="rect">
            <a:avLst/>
          </a:prstGeom>
        </p:spPr>
        <p:txBody>
          <a:bodyPr tIns="0" bIns="0">
            <a:noAutofit/>
          </a:bodyPr>
          <a:lstStyle>
            <a:lvl1pPr marL="0" indent="0" algn="l">
              <a:lnSpc>
                <a:spcPct val="75000"/>
              </a:lnSpc>
              <a:spcBef>
                <a:spcPts val="0"/>
              </a:spcBef>
              <a:buNone/>
              <a:defRPr sz="1600" b="0" i="0" kern="1800" cap="all" spc="100" baseline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SubTitle</a:t>
            </a:r>
            <a:r>
              <a:rPr lang="en-US" dirty="0"/>
              <a:t> </a:t>
            </a:r>
            <a:r>
              <a:rPr lang="en-US" dirty="0" err="1"/>
              <a:t>HEre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F30D524-FEDA-BA42-5F99-5CAB3272CE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95400" y="972036"/>
            <a:ext cx="6664591" cy="3327779"/>
          </a:xfrm>
          <a:prstGeom prst="rect">
            <a:avLst/>
          </a:prstGeom>
        </p:spPr>
        <p:txBody>
          <a:bodyPr rIns="0" bIns="0" anchor="b">
            <a:noAutofit/>
          </a:bodyPr>
          <a:lstStyle>
            <a:lvl1pPr marL="0" indent="0" algn="l">
              <a:lnSpc>
                <a:spcPct val="75000"/>
              </a:lnSpc>
              <a:defRPr sz="6000" b="0" i="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</a:defRPr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2"/>
                </a:solidFill>
              </a:rPr>
              <a:t>Emphasis in gold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5ADE4EA-F511-6A11-8E75-65660D290E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68" t="12310" r="3962" b="12310"/>
          <a:stretch/>
        </p:blipFill>
        <p:spPr>
          <a:xfrm>
            <a:off x="8627669" y="9525"/>
            <a:ext cx="3561347" cy="6266319"/>
          </a:xfrm>
          <a:prstGeom prst="rect">
            <a:avLst/>
          </a:prstGeom>
          <a:ln>
            <a:noFill/>
          </a:ln>
        </p:spPr>
      </p:pic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6925EEEC-17CD-3ED3-A2A3-E0A4EF8F0BD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9649" y="6388422"/>
            <a:ext cx="1877386" cy="347472"/>
          </a:xfrm>
          <a:prstGeom prst="rect">
            <a:avLst/>
          </a:prstGeom>
        </p:spPr>
      </p:pic>
      <p:sp>
        <p:nvSpPr>
          <p:cNvPr id="4" name="object 4">
            <a:extLst>
              <a:ext uri="{FF2B5EF4-FFF2-40B4-BE49-F238E27FC236}">
                <a16:creationId xmlns:a16="http://schemas.microsoft.com/office/drawing/2014/main" id="{240568DA-5FFE-7CAF-503F-D09F925B27B8}"/>
              </a:ext>
            </a:extLst>
          </p:cNvPr>
          <p:cNvSpPr/>
          <p:nvPr userDrawn="1"/>
        </p:nvSpPr>
        <p:spPr>
          <a:xfrm>
            <a:off x="0" y="-1"/>
            <a:ext cx="585216" cy="6180993"/>
          </a:xfrm>
          <a:custGeom>
            <a:avLst/>
            <a:gdLst/>
            <a:ahLst/>
            <a:cxnLst/>
            <a:rect l="l" t="t" r="r" b="b"/>
            <a:pathLst>
              <a:path w="841375" h="6541770">
                <a:moveTo>
                  <a:pt x="0" y="6541655"/>
                </a:moveTo>
                <a:lnTo>
                  <a:pt x="841247" y="6541655"/>
                </a:lnTo>
                <a:lnTo>
                  <a:pt x="841247" y="0"/>
                </a:lnTo>
                <a:lnTo>
                  <a:pt x="0" y="0"/>
                </a:lnTo>
                <a:lnTo>
                  <a:pt x="0" y="6541655"/>
                </a:lnTo>
                <a:close/>
              </a:path>
            </a:pathLst>
          </a:custGeom>
          <a:solidFill>
            <a:srgbClr val="002639"/>
          </a:solidFill>
        </p:spPr>
        <p:txBody>
          <a:bodyPr wrap="square" lIns="0" tIns="0" rIns="0" bIns="0" rtlCol="0"/>
          <a:lstStyle/>
          <a:p>
            <a:endParaRPr b="0" i="0" dirty="0">
              <a:latin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233AA5-C8F7-AF86-7676-E9DAC1F8B4B3}"/>
              </a:ext>
            </a:extLst>
          </p:cNvPr>
          <p:cNvSpPr/>
          <p:nvPr userDrawn="1"/>
        </p:nvSpPr>
        <p:spPr>
          <a:xfrm>
            <a:off x="0" y="6092964"/>
            <a:ext cx="8630653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948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E653629-EBF5-DCA6-1424-377E38E26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3258" y="1828800"/>
            <a:ext cx="5120640" cy="553660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F77C6B2C-66F6-4D8C-B7BE-6651B09282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28102" y="1828800"/>
            <a:ext cx="5120640" cy="553660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8A3C6060-B342-4D60-EB57-6FA31F8655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8201" y="2559308"/>
            <a:ext cx="5120640" cy="33842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4D250A5D-93B5-CD2F-0891-2E7B46286C7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228103" y="2559308"/>
            <a:ext cx="5120640" cy="33842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5FE7345E-6CD7-4F02-F88F-94DFC15052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2FB72DAE-5A88-E0D8-6FD8-C6794A2E871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20013832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mparison +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F53169C-E05A-2795-CEFA-768CD728D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871" y="1828800"/>
            <a:ext cx="5118170" cy="553660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E072C65F-2F16-9ED1-0191-65CEFA124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33159" y="1828800"/>
            <a:ext cx="5120640" cy="553660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5">
            <a:extLst>
              <a:ext uri="{FF2B5EF4-FFF2-40B4-BE49-F238E27FC236}">
                <a16:creationId xmlns:a16="http://schemas.microsoft.com/office/drawing/2014/main" id="{BF162047-9A8F-805B-DC6C-C47F4D7B8FA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38200" y="2489890"/>
            <a:ext cx="5117245" cy="3453710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13" name="Picture Placeholder 15">
            <a:extLst>
              <a:ext uri="{FF2B5EF4-FFF2-40B4-BE49-F238E27FC236}">
                <a16:creationId xmlns:a16="http://schemas.microsoft.com/office/drawing/2014/main" id="{263003BF-E09D-170A-5695-1BDDF47DCF9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233159" y="2489890"/>
            <a:ext cx="5120640" cy="3453710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12805D71-DD97-9FF3-6E26-C80CA2D22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848D8A2A-A9F7-6DA9-08E7-8146A033A4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17212643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E653629-EBF5-DCA6-1424-377E38E26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39993"/>
            <a:ext cx="3297834" cy="553660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F77C6B2C-66F6-4D8C-B7BE-6651B09282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35658" y="1839993"/>
            <a:ext cx="3314075" cy="553660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E7F74859-B106-6237-3C75-474E7FB430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48469" y="1839993"/>
            <a:ext cx="3314075" cy="553660"/>
          </a:xfrm>
          <a:solidFill>
            <a:srgbClr val="002639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8A3C6060-B342-4D60-EB57-6FA31F8655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5748" y="2570501"/>
            <a:ext cx="3299689" cy="33730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4D250A5D-93B5-CD2F-0891-2E7B46286C7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51784" y="2570501"/>
            <a:ext cx="3299689" cy="33730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9ACED5B5-B797-0781-A174-54E114651E2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95529" y="2570501"/>
            <a:ext cx="3299689" cy="33730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4452D385-F6A6-E498-AF33-4142D8CF47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199FDC05-79AB-F29C-7457-872265BDE3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1238616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 +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F53169C-E05A-2795-CEFA-768CD728D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28800"/>
            <a:ext cx="3297834" cy="553660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E072C65F-2F16-9ED1-0191-65CEFA124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35658" y="1828800"/>
            <a:ext cx="3314075" cy="553660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6C00F133-0D66-2459-A854-B4A77EDFB1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48469" y="1828800"/>
            <a:ext cx="3314075" cy="553660"/>
          </a:xfrm>
          <a:solidFill>
            <a:srgbClr val="002639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5">
            <a:extLst>
              <a:ext uri="{FF2B5EF4-FFF2-40B4-BE49-F238E27FC236}">
                <a16:creationId xmlns:a16="http://schemas.microsoft.com/office/drawing/2014/main" id="{BF162047-9A8F-805B-DC6C-C47F4D7B8FA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38200" y="2489890"/>
            <a:ext cx="3297238" cy="3453710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13" name="Picture Placeholder 15">
            <a:extLst>
              <a:ext uri="{FF2B5EF4-FFF2-40B4-BE49-F238E27FC236}">
                <a16:creationId xmlns:a16="http://schemas.microsoft.com/office/drawing/2014/main" id="{263003BF-E09D-170A-5695-1BDDF47DCF9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452495" y="2489890"/>
            <a:ext cx="3297238" cy="3453710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14" name="Picture Placeholder 15">
            <a:extLst>
              <a:ext uri="{FF2B5EF4-FFF2-40B4-BE49-F238E27FC236}">
                <a16:creationId xmlns:a16="http://schemas.microsoft.com/office/drawing/2014/main" id="{4DB8F235-DF47-0D2A-DD7C-2B437B1D4AB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066790" y="2489890"/>
            <a:ext cx="3297238" cy="3453710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here to add picture</a:t>
            </a:r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5027D0B1-D2E4-E476-7726-389ABF3A35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20D10FD1-F2AF-0925-3724-B302168F83E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3141601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6AA608D-36C2-94BA-52C8-9146B35E7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276" y="1828800"/>
            <a:ext cx="2415570" cy="644577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A474C55-A22E-6356-B1AA-C069B4430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527971" y="1828800"/>
            <a:ext cx="2427466" cy="644577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D5988A8-70AD-65A7-9F1E-9FE3993469E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36562" y="1828800"/>
            <a:ext cx="2415570" cy="644577"/>
          </a:xfrm>
          <a:solidFill>
            <a:srgbClr val="002639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921ECC-2A52-390D-A05D-E7490D4280A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933258" y="1828800"/>
            <a:ext cx="2427466" cy="644577"/>
          </a:xfrm>
          <a:solidFill>
            <a:srgbClr val="E5A713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A1B9097-A271-E7E3-B2B1-5DCACFCC62A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8200" y="2649459"/>
            <a:ext cx="2408646" cy="3294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09092426-1EA5-A9C5-4DD9-6AE1A4CF458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525982" y="2649459"/>
            <a:ext cx="2408646" cy="3294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9195E659-63AF-AD76-F2AA-3A0FD391D82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241473" y="2649459"/>
            <a:ext cx="2408646" cy="3294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75141B5E-D6EA-5749-FDE3-A66F8301684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956964" y="2649459"/>
            <a:ext cx="2408646" cy="3294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8">
            <a:extLst>
              <a:ext uri="{FF2B5EF4-FFF2-40B4-BE49-F238E27FC236}">
                <a16:creationId xmlns:a16="http://schemas.microsoft.com/office/drawing/2014/main" id="{7F80B7F7-DFF1-E319-2EA4-05C2DF6D7D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287BF16E-1B52-FD82-09E5-17D6508A1A8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287067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mparison +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1">
            <a:extLst>
              <a:ext uri="{FF2B5EF4-FFF2-40B4-BE49-F238E27FC236}">
                <a16:creationId xmlns:a16="http://schemas.microsoft.com/office/drawing/2014/main" id="{DFBFCA5E-0DA4-2936-46E6-9F8D9F15083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831850" y="2553015"/>
            <a:ext cx="2414588" cy="3390585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E06B133-1AE3-0433-02F8-B975654EFE0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534410" y="2553015"/>
            <a:ext cx="2414588" cy="3390585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7B02D0BC-95DA-0055-CE47-F886AC47A4A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236562" y="2553015"/>
            <a:ext cx="2414588" cy="3390585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C99341F5-6725-C1BC-3D33-7E48AAA97AD9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945562" y="2553015"/>
            <a:ext cx="2414588" cy="3390585"/>
          </a:xfrm>
          <a:solidFill>
            <a:schemeClr val="tx1"/>
          </a:solidFill>
        </p:spPr>
        <p:txBody>
          <a:bodyPr bIns="914400" anchor="ctr" anchorCtr="1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6AA608D-36C2-94BA-52C8-9146B35E7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276" y="1830231"/>
            <a:ext cx="2415570" cy="644577"/>
          </a:xfrm>
          <a:solidFill>
            <a:srgbClr val="45667F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A474C55-A22E-6356-B1AA-C069B4430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527971" y="1830231"/>
            <a:ext cx="2427466" cy="644577"/>
          </a:xfrm>
          <a:solidFill>
            <a:srgbClr val="449EA6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D5988A8-70AD-65A7-9F1E-9FE3993469EE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36562" y="1830231"/>
            <a:ext cx="2415570" cy="644577"/>
          </a:xfrm>
          <a:solidFill>
            <a:srgbClr val="002639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921ECC-2A52-390D-A05D-E7490D4280A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933258" y="1830231"/>
            <a:ext cx="2427466" cy="644577"/>
          </a:xfrm>
          <a:solidFill>
            <a:srgbClr val="E5A713"/>
          </a:solidFill>
        </p:spPr>
        <p:txBody>
          <a:bodyPr tIns="45720" bIns="18288" anchor="ctr" anchorCtr="0">
            <a:norm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800" b="0" i="0" cap="all" baseline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C13510F4-04E7-A1FB-47CA-448A95189C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600" cy="481670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E69D2482-C4B5-5EA1-2D7B-053A8762D43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976932"/>
            <a:ext cx="105155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1659566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52" userDrawn="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FCF14C-4E62-CE26-B387-D7872639A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413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F21BF6-D76C-C7EB-4BCE-484F87D27C7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63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cap="all" baseline="0" dirty="0">
              <a:latin typeface="Calibri" panose="020F050202020403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F413241-A740-2137-EB49-F7237C0FC8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" b="763"/>
          <a:stretch/>
        </p:blipFill>
        <p:spPr>
          <a:xfrm>
            <a:off x="3369683" y="-1050535"/>
            <a:ext cx="9186302" cy="8959070"/>
          </a:xfrm>
          <a:prstGeom prst="rect">
            <a:avLst/>
          </a:prstGeom>
          <a:ln>
            <a:noFill/>
          </a:ln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63DD0927-D328-C404-61E0-FCB576FA83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5400" y="4323538"/>
            <a:ext cx="10058400" cy="971478"/>
          </a:xfrm>
          <a:prstGeom prst="rect">
            <a:avLst/>
          </a:prstGeom>
        </p:spPr>
        <p:txBody>
          <a:bodyPr tIns="0" bIns="0">
            <a:noAutofit/>
          </a:bodyPr>
          <a:lstStyle>
            <a:lvl1pPr marL="0" indent="0" algn="l">
              <a:lnSpc>
                <a:spcPct val="75000"/>
              </a:lnSpc>
              <a:spcBef>
                <a:spcPts val="0"/>
              </a:spcBef>
              <a:buNone/>
              <a:defRPr sz="1600" b="0" i="0" kern="1800" cap="all" spc="100" baseline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SubTitle</a:t>
            </a:r>
            <a:r>
              <a:rPr lang="en-US" dirty="0"/>
              <a:t> </a:t>
            </a:r>
            <a:r>
              <a:rPr lang="en-US" dirty="0" err="1"/>
              <a:t>HEre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789E64-F586-67E3-F7B7-11F4AE3BA9BE}"/>
              </a:ext>
            </a:extLst>
          </p:cNvPr>
          <p:cNvSpPr txBox="1"/>
          <p:nvPr userDrawn="1"/>
        </p:nvSpPr>
        <p:spPr>
          <a:xfrm>
            <a:off x="1295400" y="3376485"/>
            <a:ext cx="52959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6000" spc="-1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 YOU</a:t>
            </a:r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FA3B8C77-FB9A-41D1-2611-5D5DB9815B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575" y="5773506"/>
            <a:ext cx="3274225" cy="60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276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0">
          <p15:clr>
            <a:srgbClr val="FBAE40"/>
          </p15:clr>
        </p15:guide>
        <p15:guide id="2" pos="81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ith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3050872-29E6-8BF7-2717-0A57ECAABF40}"/>
              </a:ext>
            </a:extLst>
          </p:cNvPr>
          <p:cNvSpPr/>
          <p:nvPr userDrawn="1"/>
        </p:nvSpPr>
        <p:spPr>
          <a:xfrm>
            <a:off x="0" y="6180993"/>
            <a:ext cx="12192000" cy="677008"/>
          </a:xfrm>
          <a:prstGeom prst="rect">
            <a:avLst/>
          </a:prstGeom>
          <a:solidFill>
            <a:srgbClr val="002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22" name="object 3">
            <a:extLst>
              <a:ext uri="{FF2B5EF4-FFF2-40B4-BE49-F238E27FC236}">
                <a16:creationId xmlns:a16="http://schemas.microsoft.com/office/drawing/2014/main" id="{CE7A1623-1F54-A1AA-9655-B1C07017F082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8630653" cy="182880"/>
          </a:xfrm>
          <a:custGeom>
            <a:avLst/>
            <a:gdLst/>
            <a:ahLst/>
            <a:cxnLst/>
            <a:rect l="l" t="t" r="r" b="b"/>
            <a:pathLst>
              <a:path w="10278110" h="196850">
                <a:moveTo>
                  <a:pt x="10277856" y="0"/>
                </a:moveTo>
                <a:lnTo>
                  <a:pt x="0" y="0"/>
                </a:lnTo>
                <a:lnTo>
                  <a:pt x="0" y="196596"/>
                </a:lnTo>
                <a:lnTo>
                  <a:pt x="10277856" y="196596"/>
                </a:lnTo>
                <a:lnTo>
                  <a:pt x="10277856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Calibri" panose="020F0502020204030204" pitchFamily="34" charset="0"/>
            </a:endParaRP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1901328B-9AD8-F482-E45C-7EC021FA54D7}"/>
              </a:ext>
            </a:extLst>
          </p:cNvPr>
          <p:cNvSpPr/>
          <p:nvPr userDrawn="1"/>
        </p:nvSpPr>
        <p:spPr>
          <a:xfrm>
            <a:off x="0" y="-1"/>
            <a:ext cx="585216" cy="6180993"/>
          </a:xfrm>
          <a:custGeom>
            <a:avLst/>
            <a:gdLst/>
            <a:ahLst/>
            <a:cxnLst/>
            <a:rect l="l" t="t" r="r" b="b"/>
            <a:pathLst>
              <a:path w="841375" h="6541770">
                <a:moveTo>
                  <a:pt x="0" y="6541655"/>
                </a:moveTo>
                <a:lnTo>
                  <a:pt x="841247" y="6541655"/>
                </a:lnTo>
                <a:lnTo>
                  <a:pt x="841247" y="0"/>
                </a:lnTo>
                <a:lnTo>
                  <a:pt x="0" y="0"/>
                </a:lnTo>
                <a:lnTo>
                  <a:pt x="0" y="6541655"/>
                </a:lnTo>
                <a:close/>
              </a:path>
            </a:pathLst>
          </a:custGeom>
          <a:solidFill>
            <a:srgbClr val="002639"/>
          </a:solidFill>
        </p:spPr>
        <p:txBody>
          <a:bodyPr wrap="square" lIns="0" tIns="0" rIns="0" bIns="0" rtlCol="0"/>
          <a:lstStyle/>
          <a:p>
            <a:endParaRPr b="0" i="0" dirty="0">
              <a:latin typeface="Calibri" panose="020F0502020204030204" pitchFamily="34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E7BD6BF2-478F-3072-0CFD-66729C8A6A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5400" y="4323538"/>
            <a:ext cx="6664591" cy="971478"/>
          </a:xfrm>
          <a:prstGeom prst="rect">
            <a:avLst/>
          </a:prstGeom>
        </p:spPr>
        <p:txBody>
          <a:bodyPr tIns="0" bIns="0">
            <a:noAutofit/>
          </a:bodyPr>
          <a:lstStyle>
            <a:lvl1pPr marL="0" indent="0" algn="l">
              <a:lnSpc>
                <a:spcPct val="75000"/>
              </a:lnSpc>
              <a:spcBef>
                <a:spcPts val="0"/>
              </a:spcBef>
              <a:buNone/>
              <a:defRPr sz="1600" b="0" i="0" kern="1800" cap="all" spc="100" baseline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SubTitle</a:t>
            </a:r>
            <a:r>
              <a:rPr lang="en-US" dirty="0"/>
              <a:t> </a:t>
            </a:r>
            <a:r>
              <a:rPr lang="en-US" dirty="0" err="1"/>
              <a:t>HEre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F30D524-FEDA-BA42-5F99-5CAB3272CE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95400" y="972036"/>
            <a:ext cx="6664591" cy="3327779"/>
          </a:xfrm>
          <a:prstGeom prst="rect">
            <a:avLst/>
          </a:prstGeom>
        </p:spPr>
        <p:txBody>
          <a:bodyPr rIns="0" bIns="0" anchor="b">
            <a:noAutofit/>
          </a:bodyPr>
          <a:lstStyle>
            <a:lvl1pPr marL="0" indent="0" algn="l">
              <a:lnSpc>
                <a:spcPct val="75000"/>
              </a:lnSpc>
              <a:defRPr sz="6000" b="0" i="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</a:defRPr>
            </a:lvl1pPr>
          </a:lstStyle>
          <a:p>
            <a:r>
              <a:rPr lang="en-US" dirty="0"/>
              <a:t>SPLIT TITLE FOR </a:t>
            </a:r>
            <a:r>
              <a:rPr lang="en-US" dirty="0">
                <a:solidFill>
                  <a:schemeClr val="accent2"/>
                </a:solidFill>
              </a:rPr>
              <a:t>Emphasis in gold</a:t>
            </a:r>
            <a:endParaRPr lang="en-US" dirty="0"/>
          </a:p>
        </p:txBody>
      </p:sp>
      <p:sp>
        <p:nvSpPr>
          <p:cNvPr id="2" name="Picture Placeholder 11">
            <a:extLst>
              <a:ext uri="{FF2B5EF4-FFF2-40B4-BE49-F238E27FC236}">
                <a16:creationId xmlns:a16="http://schemas.microsoft.com/office/drawing/2014/main" id="{AECB0412-D88E-1BF2-A8E1-A87D82FA024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630653" y="-2"/>
            <a:ext cx="3561347" cy="6272784"/>
          </a:xfrm>
          <a:prstGeom prst="rect">
            <a:avLst/>
          </a:prstGeom>
          <a:solidFill>
            <a:schemeClr val="tx1"/>
          </a:solidFill>
          <a:effectLst>
            <a:glow rad="127000">
              <a:schemeClr val="accent1">
                <a:alpha val="0"/>
              </a:schemeClr>
            </a:glow>
          </a:effectLst>
        </p:spPr>
        <p:txBody>
          <a:bodyPr tIns="2560320" anchor="t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or drag to the icon to add an image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7879CE-7249-8BDE-EECD-05688FEF7501}"/>
              </a:ext>
            </a:extLst>
          </p:cNvPr>
          <p:cNvSpPr/>
          <p:nvPr userDrawn="1"/>
        </p:nvSpPr>
        <p:spPr>
          <a:xfrm>
            <a:off x="0" y="6092964"/>
            <a:ext cx="8630653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8BD3A11B-5319-B8EC-999D-0D26975301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9649" y="6388422"/>
            <a:ext cx="1877386" cy="34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5086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81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F21BF6-D76C-C7EB-4BCE-484F87D27C7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63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cap="all" baseline="0" dirty="0">
              <a:latin typeface="Calibri" panose="020F050202020403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F413241-A740-2137-EB49-F7237C0FC8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" b="763"/>
          <a:stretch/>
        </p:blipFill>
        <p:spPr>
          <a:xfrm>
            <a:off x="3369683" y="-1050535"/>
            <a:ext cx="9186302" cy="8959070"/>
          </a:xfrm>
          <a:prstGeom prst="rect">
            <a:avLst/>
          </a:prstGeom>
          <a:ln>
            <a:noFill/>
          </a:ln>
        </p:spPr>
      </p:pic>
      <p:pic>
        <p:nvPicPr>
          <p:cNvPr id="3" name="Picture 2" descr="A logo with a black background&#10;&#10;Description automatically generated">
            <a:extLst>
              <a:ext uri="{FF2B5EF4-FFF2-40B4-BE49-F238E27FC236}">
                <a16:creationId xmlns:a16="http://schemas.microsoft.com/office/drawing/2014/main" id="{C0F31616-93B7-358C-7C02-7C2316FC81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4032" y="6387845"/>
            <a:ext cx="337735" cy="351585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63DD0927-D328-C404-61E0-FCB576FA83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5400" y="4323538"/>
            <a:ext cx="10058400" cy="971478"/>
          </a:xfrm>
          <a:prstGeom prst="rect">
            <a:avLst/>
          </a:prstGeom>
        </p:spPr>
        <p:txBody>
          <a:bodyPr tIns="0" bIns="0">
            <a:noAutofit/>
          </a:bodyPr>
          <a:lstStyle>
            <a:lvl1pPr marL="0" indent="0" algn="l">
              <a:lnSpc>
                <a:spcPct val="75000"/>
              </a:lnSpc>
              <a:spcBef>
                <a:spcPts val="0"/>
              </a:spcBef>
              <a:buNone/>
              <a:defRPr sz="1600" b="0" i="0" kern="1800" cap="all" spc="100" baseline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SubTitle</a:t>
            </a:r>
            <a:r>
              <a:rPr lang="en-US" dirty="0"/>
              <a:t> </a:t>
            </a:r>
            <a:r>
              <a:rPr lang="en-US" dirty="0" err="1"/>
              <a:t>HEre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5D65AF-9EFC-7E3C-F00A-355C1C87C3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95400" y="972036"/>
            <a:ext cx="10058400" cy="3327779"/>
          </a:xfrm>
          <a:prstGeom prst="rect">
            <a:avLst/>
          </a:prstGeom>
        </p:spPr>
        <p:txBody>
          <a:bodyPr rIns="0" bIns="0" anchor="b">
            <a:noAutofit/>
          </a:bodyPr>
          <a:lstStyle>
            <a:lvl1pPr marL="0" indent="0" algn="l">
              <a:lnSpc>
                <a:spcPct val="75000"/>
              </a:lnSpc>
              <a:defRPr sz="6000" b="0" i="0" cap="all" spc="-150" baseline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</a:defRPr>
            </a:lvl1pPr>
          </a:lstStyle>
          <a:p>
            <a:r>
              <a:rPr lang="en-US" dirty="0"/>
              <a:t>SPLIT Divider TITLE FOR</a:t>
            </a:r>
            <a:br>
              <a:rPr lang="en-US" dirty="0"/>
            </a:br>
            <a:r>
              <a:rPr lang="en-US" dirty="0">
                <a:solidFill>
                  <a:schemeClr val="accent2"/>
                </a:solidFill>
              </a:rPr>
              <a:t>Emphasis in gold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574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0" userDrawn="1">
          <p15:clr>
            <a:srgbClr val="FBAE40"/>
          </p15:clr>
        </p15:guide>
        <p15:guide id="2" pos="81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F413241-A740-2137-EB49-F7237C0FC8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3" b="763"/>
          <a:stretch/>
        </p:blipFill>
        <p:spPr>
          <a:xfrm>
            <a:off x="3369683" y="-1050535"/>
            <a:ext cx="9186302" cy="8959070"/>
          </a:xfrm>
          <a:prstGeom prst="rect">
            <a:avLst/>
          </a:prstGeom>
          <a:ln>
            <a:noFill/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4354DCD-5DCA-7BB3-36EB-3BB057D0BE5F}"/>
              </a:ext>
            </a:extLst>
          </p:cNvPr>
          <p:cNvSpPr/>
          <p:nvPr userDrawn="1"/>
        </p:nvSpPr>
        <p:spPr>
          <a:xfrm>
            <a:off x="0" y="6269277"/>
            <a:ext cx="12192000" cy="588723"/>
          </a:xfrm>
          <a:prstGeom prst="rect">
            <a:avLst/>
          </a:prstGeom>
          <a:solidFill>
            <a:srgbClr val="002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pic>
        <p:nvPicPr>
          <p:cNvPr id="10" name="Picture 9" descr="A logo with a black background&#10;&#10;Description automatically generated">
            <a:extLst>
              <a:ext uri="{FF2B5EF4-FFF2-40B4-BE49-F238E27FC236}">
                <a16:creationId xmlns:a16="http://schemas.microsoft.com/office/drawing/2014/main" id="{05E2CB04-C7E2-07CC-3830-3E306876A1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4032" y="6387845"/>
            <a:ext cx="337735" cy="351585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63DD0927-D328-C404-61E0-FCB576FA83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5400" y="4323538"/>
            <a:ext cx="10058400" cy="971478"/>
          </a:xfrm>
          <a:prstGeom prst="rect">
            <a:avLst/>
          </a:prstGeom>
        </p:spPr>
        <p:txBody>
          <a:bodyPr tIns="0" bIns="0">
            <a:noAutofit/>
          </a:bodyPr>
          <a:lstStyle>
            <a:lvl1pPr marL="0" indent="0" algn="l">
              <a:lnSpc>
                <a:spcPct val="75000"/>
              </a:lnSpc>
              <a:spcBef>
                <a:spcPts val="0"/>
              </a:spcBef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SubTitle</a:t>
            </a:r>
            <a:r>
              <a:rPr lang="en-US" dirty="0"/>
              <a:t> </a:t>
            </a:r>
            <a:r>
              <a:rPr lang="en-US" dirty="0" err="1"/>
              <a:t>HEre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5D65AF-9EFC-7E3C-F00A-355C1C87C3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95400" y="972036"/>
            <a:ext cx="10058400" cy="3327779"/>
          </a:xfrm>
          <a:prstGeom prst="rect">
            <a:avLst/>
          </a:prstGeom>
        </p:spPr>
        <p:txBody>
          <a:bodyPr rIns="0" bIns="0" anchor="b">
            <a:noAutofit/>
          </a:bodyPr>
          <a:lstStyle>
            <a:lvl1pPr marL="0" indent="0" algn="l">
              <a:lnSpc>
                <a:spcPct val="75000"/>
              </a:lnSpc>
              <a:defRPr sz="6000" b="0" i="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</a:defRPr>
            </a:lvl1pPr>
          </a:lstStyle>
          <a:p>
            <a:r>
              <a:rPr lang="en-US" dirty="0"/>
              <a:t>SPLIT Divider TITLE FOR</a:t>
            </a:r>
            <a:br>
              <a:rPr lang="en-US" dirty="0"/>
            </a:br>
            <a:r>
              <a:rPr lang="en-US" dirty="0">
                <a:solidFill>
                  <a:schemeClr val="accent2"/>
                </a:solidFill>
              </a:rPr>
              <a:t>Emphasis in gold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F25BC9-5E47-1ABA-DD85-DAEA76750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960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0">
          <p15:clr>
            <a:srgbClr val="FBAE40"/>
          </p15:clr>
        </p15:guide>
        <p15:guide id="2" pos="81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3ECA6E78-FEED-637D-E060-7FA224B0AD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00365"/>
            <a:ext cx="10515600" cy="943335"/>
          </a:xfrm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SPLIT TITLE FOR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3160C7B-3AEC-CDD8-4A84-6CD8E6EFB33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8200" y="2270102"/>
            <a:ext cx="10515600" cy="36734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0F98A2DD-EF68-9E44-BAB1-23DE014F605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0" y="1432437"/>
            <a:ext cx="10515599" cy="837665"/>
          </a:xfrm>
        </p:spPr>
        <p:txBody>
          <a:bodyPr lIns="0" tIns="502920" rIns="0" bIns="91440">
            <a:spAutoFit/>
          </a:bodyPr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Subhead,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2032120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8">
            <a:extLst>
              <a:ext uri="{FF2B5EF4-FFF2-40B4-BE49-F238E27FC236}">
                <a16:creationId xmlns:a16="http://schemas.microsoft.com/office/drawing/2014/main" id="{A8BFC38B-C295-1B8D-1371-7388C0AEA0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10515598" cy="943335"/>
          </a:xfrm>
        </p:spPr>
        <p:txBody>
          <a:bodyPr wrap="square"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69BD4CF-794A-7467-2C8E-44707EB896A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2632765"/>
            <a:ext cx="10515599" cy="3310835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C408E287-EED4-FB27-3F5E-09B1ECF5425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1421177"/>
            <a:ext cx="10515598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2136B11-2EC8-CF79-DC21-D0D13051286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0" y="1795100"/>
            <a:ext cx="10515598" cy="837665"/>
          </a:xfrm>
        </p:spPr>
        <p:txBody>
          <a:bodyPr wrap="square" lIns="0" tIns="502920" rIns="0" bIns="91440">
            <a:spAutoFit/>
          </a:bodyPr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Subhead, Align Top of Box to bottom of SUBTITLE</a:t>
            </a:r>
          </a:p>
        </p:txBody>
      </p:sp>
    </p:spTree>
    <p:extLst>
      <p:ext uri="{BB962C8B-B14F-4D97-AF65-F5344CB8AC3E}">
        <p14:creationId xmlns:p14="http://schemas.microsoft.com/office/powerpoint/2010/main" val="3860920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 Title +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ED7DA41-8A44-27ED-7574-05696ED9756E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5D3CBAA-02B8-C942-F227-EF99A2EA2AE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2632765"/>
            <a:ext cx="10515599" cy="3310835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53B143A2-82C5-C7BA-B3C0-C584F27786D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1421177"/>
            <a:ext cx="10515598" cy="425501"/>
          </a:xfrm>
        </p:spPr>
        <p:txBody>
          <a:bodyPr wrap="square" lIns="0" tIns="182880" rIns="0" bIns="0">
            <a:spAutoFit/>
          </a:bodyPr>
          <a:lstStyle>
            <a:lvl1pPr marL="0" indent="0" algn="ctr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D4666ACE-76F3-CC26-CE1D-DE72327164C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0" y="1795100"/>
            <a:ext cx="10515598" cy="837665"/>
          </a:xfrm>
        </p:spPr>
        <p:txBody>
          <a:bodyPr wrap="square" lIns="0" tIns="502920" rIns="0" bIns="91440">
            <a:spAutoFit/>
          </a:bodyPr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Subhead, Align Top of Box to bottom of SUBTITLE</a:t>
            </a:r>
          </a:p>
        </p:txBody>
      </p:sp>
      <p:sp>
        <p:nvSpPr>
          <p:cNvPr id="2" name="Title 8">
            <a:extLst>
              <a:ext uri="{FF2B5EF4-FFF2-40B4-BE49-F238E27FC236}">
                <a16:creationId xmlns:a16="http://schemas.microsoft.com/office/drawing/2014/main" id="{1918352E-3D6C-C85B-3619-6CC4A65909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00365"/>
            <a:ext cx="10515600" cy="943335"/>
          </a:xfrm>
        </p:spPr>
        <p:txBody>
          <a:bodyPr wrap="square">
            <a:spAutoFit/>
          </a:bodyPr>
          <a:lstStyle>
            <a:lvl1pPr algn="ctr">
              <a:defRPr/>
            </a:lvl1pPr>
          </a:lstStyle>
          <a:p>
            <a:r>
              <a:rPr lang="en-US" dirty="0"/>
              <a:t>SPLIT TITLE FOR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94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3ECA6E78-FEED-637D-E060-7FA224B0AD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00365"/>
            <a:ext cx="7315201" cy="943335"/>
          </a:xfrm>
        </p:spPr>
        <p:txBody>
          <a:bodyPr>
            <a:spAutoFit/>
          </a:bodyPr>
          <a:lstStyle/>
          <a:p>
            <a:r>
              <a:rPr lang="en-US" dirty="0"/>
              <a:t>SPLIT TITLE FOR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2566B4-D6D1-872D-6351-B7CB00CAE282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4" name="Picture Placeholder 11">
            <a:extLst>
              <a:ext uri="{FF2B5EF4-FFF2-40B4-BE49-F238E27FC236}">
                <a16:creationId xmlns:a16="http://schemas.microsoft.com/office/drawing/2014/main" id="{E3C5D709-0257-C2D2-C992-1BB239AB7D9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630653" y="-1"/>
            <a:ext cx="3561347" cy="6263640"/>
          </a:xfrm>
          <a:prstGeom prst="rect">
            <a:avLst/>
          </a:prstGeom>
          <a:solidFill>
            <a:schemeClr val="tx1"/>
          </a:solidFill>
          <a:effectLst>
            <a:glow rad="127000">
              <a:schemeClr val="accent1">
                <a:alpha val="0"/>
              </a:schemeClr>
            </a:glow>
          </a:effectLst>
        </p:spPr>
        <p:txBody>
          <a:bodyPr tIns="2560320" anchor="t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or drag to the icon to add an image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B062C8AF-BF34-E172-5546-90509BFB5FD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2274556"/>
            <a:ext cx="7315201" cy="3669044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4BF33D2D-85A9-185E-2E38-A7F31A86F50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1" y="1436891"/>
            <a:ext cx="7315200" cy="837665"/>
          </a:xfrm>
        </p:spPr>
        <p:txBody>
          <a:bodyPr wrap="square" lIns="0" tIns="502920" rIns="0" bIns="91440">
            <a:spAutoFit/>
          </a:bodyPr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Subhead, Align Top of Box to bottom of TITLE</a:t>
            </a:r>
          </a:p>
        </p:txBody>
      </p:sp>
    </p:spTree>
    <p:extLst>
      <p:ext uri="{BB962C8B-B14F-4D97-AF65-F5344CB8AC3E}">
        <p14:creationId xmlns:p14="http://schemas.microsoft.com/office/powerpoint/2010/main" val="33020014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pos="513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Conten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93BFA7-F7FE-BCCA-9FED-E146B76EE62B}"/>
              </a:ext>
            </a:extLst>
          </p:cNvPr>
          <p:cNvSpPr/>
          <p:nvPr userDrawn="1"/>
        </p:nvSpPr>
        <p:spPr>
          <a:xfrm rot="16200000" flipH="1">
            <a:off x="6051149" y="-5705878"/>
            <a:ext cx="89706" cy="1219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24028-D9CC-1425-C82C-D283EACE3B5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11">
            <a:extLst>
              <a:ext uri="{FF2B5EF4-FFF2-40B4-BE49-F238E27FC236}">
                <a16:creationId xmlns:a16="http://schemas.microsoft.com/office/drawing/2014/main" id="{F143E096-D754-937E-E2DB-EBEA927765C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630653" y="-1"/>
            <a:ext cx="3561347" cy="6272784"/>
          </a:xfrm>
          <a:prstGeom prst="rect">
            <a:avLst/>
          </a:prstGeom>
          <a:solidFill>
            <a:schemeClr val="tx1"/>
          </a:solidFill>
          <a:effectLst>
            <a:glow rad="127000">
              <a:schemeClr val="accent1">
                <a:alpha val="0"/>
              </a:schemeClr>
            </a:glow>
          </a:effectLst>
        </p:spPr>
        <p:txBody>
          <a:bodyPr tIns="2560320" anchor="t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or drag to the icon to add an image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Title 8">
            <a:extLst>
              <a:ext uri="{FF2B5EF4-FFF2-40B4-BE49-F238E27FC236}">
                <a16:creationId xmlns:a16="http://schemas.microsoft.com/office/drawing/2014/main" id="{ECC21276-C721-59B1-A9DC-4A0BBE875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600365"/>
            <a:ext cx="7315199" cy="943335"/>
          </a:xfrm>
        </p:spPr>
        <p:txBody>
          <a:bodyPr wrap="square"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SPLIT TITLE FOR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74B83EE3-9715-6697-55D6-0EF1BEE224C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2632765"/>
            <a:ext cx="7315200" cy="3310835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87079BB9-C2AE-7AEB-2501-4D6C5B10C2C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1421177"/>
            <a:ext cx="7315199" cy="425501"/>
          </a:xfrm>
        </p:spPr>
        <p:txBody>
          <a:bodyPr wrap="square" lIns="0" tIns="182880" rIns="0" bIns="0">
            <a:spAutoFit/>
          </a:bodyPr>
          <a:lstStyle>
            <a:lvl1pPr marL="0" indent="0">
              <a:lnSpc>
                <a:spcPct val="75000"/>
              </a:lnSpc>
              <a:buNone/>
              <a:defRPr sz="2000" cap="all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A SUBTITLE, Align top of box to bottom of title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5D3F1D33-79CB-5648-9F10-AF3468C5B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0" y="1795100"/>
            <a:ext cx="7315199" cy="837665"/>
          </a:xfrm>
        </p:spPr>
        <p:txBody>
          <a:bodyPr wrap="square" lIns="0" tIns="502920" rIns="0" bIns="91440">
            <a:spAutoFit/>
          </a:bodyPr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Enter Subhead, Align Top of Box to bottom of SUBTITLE</a:t>
            </a:r>
          </a:p>
        </p:txBody>
      </p:sp>
    </p:spTree>
    <p:extLst>
      <p:ext uri="{BB962C8B-B14F-4D97-AF65-F5344CB8AC3E}">
        <p14:creationId xmlns:p14="http://schemas.microsoft.com/office/powerpoint/2010/main" val="3405397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1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Placeholder 1">
            <a:extLst>
              <a:ext uri="{FF2B5EF4-FFF2-40B4-BE49-F238E27FC236}">
                <a16:creationId xmlns:a16="http://schemas.microsoft.com/office/drawing/2014/main" id="{D2D71CCE-175C-82D7-8AAC-C8A72E136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0365"/>
            <a:ext cx="10515600" cy="122843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SPLIT TITLE FOR </a:t>
            </a:r>
            <a:r>
              <a:rPr lang="en-US" dirty="0">
                <a:solidFill>
                  <a:schemeClr val="accent1"/>
                </a:solidFill>
              </a:rPr>
              <a:t>EMPHASIS IN Teal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ABBE76-5D8A-2659-A6BA-D5E98EAF75E1}"/>
              </a:ext>
            </a:extLst>
          </p:cNvPr>
          <p:cNvSpPr/>
          <p:nvPr userDrawn="1"/>
        </p:nvSpPr>
        <p:spPr>
          <a:xfrm>
            <a:off x="0" y="6269277"/>
            <a:ext cx="12192000" cy="588723"/>
          </a:xfrm>
          <a:prstGeom prst="rect">
            <a:avLst/>
          </a:prstGeom>
          <a:solidFill>
            <a:srgbClr val="0026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" panose="020F0502020204030204" pitchFamily="34" charset="0"/>
            </a:endParaRPr>
          </a:p>
        </p:txBody>
      </p:sp>
      <p:pic>
        <p:nvPicPr>
          <p:cNvPr id="10" name="Picture 9" descr="A logo with a black background&#10;&#10;Description automatically generated">
            <a:extLst>
              <a:ext uri="{FF2B5EF4-FFF2-40B4-BE49-F238E27FC236}">
                <a16:creationId xmlns:a16="http://schemas.microsoft.com/office/drawing/2014/main" id="{423B6981-023C-DAA6-F643-17B79DA6EA49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4032" y="6387845"/>
            <a:ext cx="337735" cy="351585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A07D7ED-22C3-CFC0-ABFB-271145797D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16063" y="6387845"/>
            <a:ext cx="337736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900" b="0" i="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fld id="{561BFC99-6E59-499C-A4BD-677E562B6E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818A6-B0AD-75F6-A0D6-0189DA305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179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229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96" r:id="rId2"/>
    <p:sldLayoutId id="2147483662" r:id="rId3"/>
    <p:sldLayoutId id="2147483698" r:id="rId4"/>
    <p:sldLayoutId id="2147483697" r:id="rId5"/>
    <p:sldLayoutId id="2147483707" r:id="rId6"/>
    <p:sldLayoutId id="2147483714" r:id="rId7"/>
    <p:sldLayoutId id="2147483649" r:id="rId8"/>
    <p:sldLayoutId id="2147483708" r:id="rId9"/>
    <p:sldLayoutId id="2147483715" r:id="rId10"/>
    <p:sldLayoutId id="2147483716" r:id="rId11"/>
    <p:sldLayoutId id="2147483711" r:id="rId12"/>
    <p:sldLayoutId id="2147483710" r:id="rId13"/>
    <p:sldLayoutId id="2147483712" r:id="rId14"/>
    <p:sldLayoutId id="2147483713" r:id="rId15"/>
    <p:sldLayoutId id="2147483655" r:id="rId16"/>
    <p:sldLayoutId id="2147483709" r:id="rId17"/>
  </p:sldLayoutIdLst>
  <p:hf hdr="0"/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sz="4000" b="0" i="0" kern="1200" cap="all" baseline="0">
          <a:solidFill>
            <a:schemeClr val="tx1"/>
          </a:solidFill>
          <a:latin typeface="Calibri Light" panose="020F0302020204030204" pitchFamily="34" charset="0"/>
          <a:ea typeface="Calibri Light" panose="020F0302020204030204" pitchFamily="34" charset="0"/>
          <a:cs typeface="+mj-cs"/>
        </a:defRPr>
      </a:lvl1pPr>
    </p:titleStyle>
    <p:bodyStyle>
      <a:lvl1pPr marL="173736" indent="-173736" algn="l" defTabSz="914400" rtl="0" eaLnBrk="1" latinLnBrk="0" hangingPunct="1">
        <a:lnSpc>
          <a:spcPct val="85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+mn-cs"/>
        </a:defRPr>
      </a:lvl1pPr>
      <a:lvl2pPr marL="347472" indent="-173736" algn="l" defTabSz="914400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521208" indent="-173736" algn="l" defTabSz="914400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694944" indent="-173736" algn="l" defTabSz="914400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868680" indent="-173736" algn="l" defTabSz="914400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528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orient="horz" pos="600" userDrawn="1">
          <p15:clr>
            <a:srgbClr val="F26B43"/>
          </p15:clr>
        </p15:guide>
        <p15:guide id="5" orient="horz" pos="3744" userDrawn="1">
          <p15:clr>
            <a:srgbClr val="F26B43"/>
          </p15:clr>
        </p15:guide>
        <p15:guide id="6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D980C6-C2A6-FD5B-B736-69F3E5491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911" y="1140548"/>
            <a:ext cx="7496175" cy="15049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D60FE2C-4D9F-4F97-6BC1-80F164D72D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5820" y="3126791"/>
            <a:ext cx="7980356" cy="139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034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8B1BAFC-51E3-0E91-EB3E-D3AD62591B0A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05B2C7F0-9315-40E3-A4BF-723E3B002D18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10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EA2A54EB-4E76-9A5C-390D-82F79D340ED6}"/>
              </a:ext>
            </a:extLst>
          </p:cNvPr>
          <p:cNvSpPr txBox="1">
            <a:spLocks noChangeArrowheads="1"/>
          </p:cNvSpPr>
          <p:nvPr/>
        </p:nvSpPr>
        <p:spPr>
          <a:xfrm>
            <a:off x="3011487" y="264508"/>
            <a:ext cx="6169025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dirty="0"/>
              <a:t>History of FMEA</a:t>
            </a: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1A8C70D-0B76-CE71-5371-C84BF2C782B5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BE767947-DB0B-4642-832D-3B78940B8328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10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07A3F99-2B91-9C2E-0A89-2970C12BABCC}"/>
              </a:ext>
            </a:extLst>
          </p:cNvPr>
          <p:cNvSpPr txBox="1"/>
          <p:nvPr/>
        </p:nvSpPr>
        <p:spPr>
          <a:xfrm>
            <a:off x="483764" y="1102139"/>
            <a:ext cx="1122447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History of FMEA: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First used in the 1960’s in the Aerospace Industry during the Apollo 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In 1974, the Navy developed MIL-STD-1629 regarding the use of FMEA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In the late 1970’s, the Automotive Industry was driven by liability costs to use the FMEA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Later, the Automotive Industry saw the advantages of using this tool to reduce risks related to poor Quality (QS-9000, VDA and ISO-TS 16949 Standards)</a:t>
            </a:r>
          </a:p>
        </p:txBody>
      </p:sp>
    </p:spTree>
    <p:extLst>
      <p:ext uri="{BB962C8B-B14F-4D97-AF65-F5344CB8AC3E}">
        <p14:creationId xmlns:p14="http://schemas.microsoft.com/office/powerpoint/2010/main" val="3881521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1028">
            <a:extLst>
              <a:ext uri="{FF2B5EF4-FFF2-40B4-BE49-F238E27FC236}">
                <a16:creationId xmlns:a16="http://schemas.microsoft.com/office/drawing/2014/main" id="{350703BF-8483-07B0-3340-5E96EC7639A3}"/>
              </a:ext>
            </a:extLst>
          </p:cNvPr>
          <p:cNvSpPr txBox="1">
            <a:spLocks noChangeArrowheads="1"/>
          </p:cNvSpPr>
          <p:nvPr/>
        </p:nvSpPr>
        <p:spPr>
          <a:xfrm>
            <a:off x="3011487" y="282161"/>
            <a:ext cx="6169025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dirty="0"/>
              <a:t>Types of FMEAs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0381C7FA-15A8-CFD2-82D5-0DC7C02DE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262" y="1485900"/>
            <a:ext cx="10277474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Design FMEA</a:t>
            </a:r>
          </a:p>
          <a:p>
            <a:pPr marL="67945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Calibri" panose="020F0502020204030204" pitchFamily="34" charset="0"/>
              </a:rPr>
              <a:t>Analyzes product design before release to production, with a focus on product function</a:t>
            </a:r>
          </a:p>
          <a:p>
            <a:pPr marL="67945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Calibri" panose="020F0502020204030204" pitchFamily="34" charset="0"/>
              </a:rPr>
              <a:t>Analyzes systems and subsystems in early concept and design stages</a:t>
            </a:r>
          </a:p>
          <a:p>
            <a:pPr>
              <a:lnSpc>
                <a:spcPct val="90000"/>
              </a:lnSpc>
            </a:pP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Process FMEA</a:t>
            </a:r>
          </a:p>
          <a:p>
            <a:pPr marL="67945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Calibri" panose="020F0502020204030204" pitchFamily="34" charset="0"/>
              </a:rPr>
              <a:t>Used to analyze manufacturing and assembly processes before they are implemented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49E134F-BBB7-4A08-F7CE-66A618E1F664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311DB63E-9C77-4EEF-BFD8-A28542FA8A56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11</a:t>
            </a:fld>
            <a:endParaRPr lang="en-US" altLang="en-US" sz="1400" dirty="0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113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80B3316-2DEB-9B85-707A-2A0F3D1725A0}"/>
              </a:ext>
            </a:extLst>
          </p:cNvPr>
          <p:cNvSpPr txBox="1">
            <a:spLocks noChangeArrowheads="1"/>
          </p:cNvSpPr>
          <p:nvPr/>
        </p:nvSpPr>
        <p:spPr>
          <a:xfrm>
            <a:off x="3011487" y="101844"/>
            <a:ext cx="6169025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>
              <a:defRPr/>
            </a:pPr>
            <a:r>
              <a:rPr lang="en-US" altLang="en-US" dirty="0"/>
              <a:t>FMEA: A Team Tool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A72F304-4F43-FF93-EDE3-2634609AE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341" y="1284743"/>
            <a:ext cx="10749317" cy="386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660775" algn="l"/>
              </a:tabLst>
            </a:pPr>
            <a:r>
              <a:rPr lang="en-US" altLang="en-US" sz="2400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  A </a:t>
            </a:r>
            <a:r>
              <a:rPr lang="en-US" altLang="en-US" sz="2400" u="sng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team approach</a:t>
            </a:r>
            <a:r>
              <a:rPr lang="en-US" altLang="en-US" sz="2400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 is necessary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660775" algn="l"/>
              </a:tabLst>
            </a:pPr>
            <a:r>
              <a:rPr lang="en-US" altLang="en-US" sz="2400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  Team should be led by the Right person, Design, Manufacturing</a:t>
            </a:r>
          </a:p>
          <a:p>
            <a:pPr>
              <a:lnSpc>
                <a:spcPct val="100000"/>
              </a:lnSpc>
              <a:tabLst>
                <a:tab pos="3660775" algn="l"/>
              </a:tabLst>
            </a:pPr>
            <a:r>
              <a:rPr lang="en-US" altLang="en-US" sz="2400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   or Quality Engineer, </a:t>
            </a:r>
            <a:r>
              <a:rPr lang="en-US" altLang="en-US" sz="2400" dirty="0" err="1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etc</a:t>
            </a:r>
            <a:r>
              <a:rPr lang="en-US" altLang="en-US" sz="2400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…familiar with FMEA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660775" algn="l"/>
              </a:tabLst>
            </a:pPr>
            <a:r>
              <a:rPr lang="en-US" altLang="en-US" sz="2400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  The following Team members should be considered:</a:t>
            </a:r>
          </a:p>
          <a:p>
            <a:pPr lvl="1" indent="-344488" algn="l">
              <a:buFont typeface="Wingdings" panose="05000000000000000000" pitchFamily="2" charset="2"/>
              <a:buChar char="Ø"/>
              <a:tabLst>
                <a:tab pos="3660775" algn="l"/>
              </a:tabLst>
            </a:pPr>
            <a:r>
              <a:rPr lang="en-US" altLang="en-US" dirty="0">
                <a:ea typeface="ヒラギノ角ゴ Pro W3"/>
                <a:cs typeface="Calibri" panose="020F0502020204030204" pitchFamily="34" charset="0"/>
              </a:rPr>
              <a:t>Design Engineers</a:t>
            </a:r>
          </a:p>
          <a:p>
            <a:pPr lvl="1" indent="-344488" algn="l">
              <a:buFont typeface="Wingdings" panose="05000000000000000000" pitchFamily="2" charset="2"/>
              <a:buChar char="Ø"/>
              <a:tabLst>
                <a:tab pos="3660775" algn="l"/>
              </a:tabLst>
            </a:pPr>
            <a:r>
              <a:rPr lang="en-US" altLang="en-US" dirty="0">
                <a:ea typeface="ヒラギノ角ゴ Pro W3"/>
                <a:cs typeface="Calibri" panose="020F0502020204030204" pitchFamily="34" charset="0"/>
              </a:rPr>
              <a:t>Process Engineers</a:t>
            </a:r>
          </a:p>
          <a:p>
            <a:pPr lvl="1" indent="-344488" algn="l">
              <a:buFont typeface="Wingdings" panose="05000000000000000000" pitchFamily="2" charset="2"/>
              <a:buChar char="Ø"/>
              <a:tabLst>
                <a:tab pos="3660775" algn="l"/>
              </a:tabLst>
            </a:pPr>
            <a:r>
              <a:rPr lang="en-US" altLang="en-US" dirty="0">
                <a:ea typeface="ヒラギノ角ゴ Pro W3"/>
                <a:cs typeface="Calibri" panose="020F0502020204030204" pitchFamily="34" charset="0"/>
              </a:rPr>
              <a:t>Supply Chain Engineers</a:t>
            </a:r>
          </a:p>
          <a:p>
            <a:pPr lvl="1" indent="-344488" algn="l">
              <a:buFont typeface="Wingdings" panose="05000000000000000000" pitchFamily="2" charset="2"/>
              <a:buChar char="Ø"/>
              <a:tabLst>
                <a:tab pos="3660775" algn="l"/>
              </a:tabLst>
            </a:pPr>
            <a:r>
              <a:rPr lang="en-US" altLang="en-US" dirty="0">
                <a:ea typeface="ヒラギノ角ゴ Pro W3"/>
                <a:cs typeface="Calibri" panose="020F0502020204030204" pitchFamily="34" charset="0"/>
              </a:rPr>
              <a:t>Line Design Engineers	 	</a:t>
            </a:r>
          </a:p>
          <a:p>
            <a:pPr lvl="1" indent="-344488" algn="l">
              <a:buFont typeface="Wingdings" panose="05000000000000000000" pitchFamily="2" charset="2"/>
              <a:buChar char="Ø"/>
              <a:tabLst>
                <a:tab pos="3660775" algn="l"/>
              </a:tabLst>
            </a:pPr>
            <a:r>
              <a:rPr lang="en-US" altLang="en-US" dirty="0">
                <a:ea typeface="ヒラギノ角ゴ Pro W3"/>
                <a:cs typeface="Calibri" panose="020F0502020204030204" pitchFamily="34" charset="0"/>
              </a:rPr>
              <a:t>Suppliers</a:t>
            </a:r>
          </a:p>
          <a:p>
            <a:pPr lvl="1" indent="-344488" algn="l">
              <a:buFont typeface="Wingdings" panose="05000000000000000000" pitchFamily="2" charset="2"/>
              <a:buChar char="Ø"/>
              <a:tabLst>
                <a:tab pos="3660775" algn="l"/>
              </a:tabLst>
            </a:pPr>
            <a:r>
              <a:rPr lang="en-US" altLang="en-US" dirty="0">
                <a:ea typeface="ヒラギノ角ゴ Pro W3"/>
                <a:cs typeface="Calibri" panose="020F0502020204030204" pitchFamily="34" charset="0"/>
              </a:rPr>
              <a:t>Operators</a:t>
            </a:r>
          </a:p>
          <a:p>
            <a:pPr lvl="1" indent="-344488" algn="l">
              <a:buFont typeface="Wingdings" panose="05000000000000000000" pitchFamily="2" charset="2"/>
              <a:buChar char="Ø"/>
              <a:tabLst>
                <a:tab pos="3660775" algn="l"/>
              </a:tabLst>
            </a:pPr>
            <a:r>
              <a:rPr lang="en-US" altLang="en-US" dirty="0">
                <a:ea typeface="ヒラギノ角ゴ Pro W3"/>
                <a:cs typeface="Calibri" panose="020F0502020204030204" pitchFamily="34" charset="0"/>
              </a:rPr>
              <a:t>Practical Experts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DB32736-DC58-3ADC-90FC-C428CBC4D9C2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E5FA974B-9EBC-47EF-B14C-5A696D40DD68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12</a:t>
            </a:fld>
            <a:endParaRPr lang="en-US" altLang="en-US" sz="1400" dirty="0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292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A26DED15-6E00-0D79-4172-924BB505930B}"/>
              </a:ext>
            </a:extLst>
          </p:cNvPr>
          <p:cNvSpPr txBox="1">
            <a:spLocks noChangeArrowheads="1"/>
          </p:cNvSpPr>
          <p:nvPr/>
        </p:nvSpPr>
        <p:spPr>
          <a:xfrm>
            <a:off x="3011487" y="124485"/>
            <a:ext cx="6169025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dirty="0"/>
              <a:t>The FMEA Form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CCE7C20-EB09-5D2D-9CE0-578CFBCBEF2C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62C4FAAF-8CB1-4E33-9C12-6C1CF9AF8164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13</a:t>
            </a:fld>
            <a:endParaRPr lang="en-US" altLang="en-US" sz="1400" dirty="0">
              <a:latin typeface="Franklin Gothic Book" pitchFamily="34" charset="0"/>
            </a:endParaRPr>
          </a:p>
        </p:txBody>
      </p:sp>
      <p:grpSp>
        <p:nvGrpSpPr>
          <p:cNvPr id="5" name="Group 22">
            <a:extLst>
              <a:ext uri="{FF2B5EF4-FFF2-40B4-BE49-F238E27FC236}">
                <a16:creationId xmlns:a16="http://schemas.microsoft.com/office/drawing/2014/main" id="{C420A8E4-1F53-A264-77E7-FD43C9ECE65D}"/>
              </a:ext>
            </a:extLst>
          </p:cNvPr>
          <p:cNvGrpSpPr>
            <a:grpSpLocks/>
          </p:cNvGrpSpPr>
          <p:nvPr/>
        </p:nvGrpSpPr>
        <p:grpSpPr bwMode="auto">
          <a:xfrm>
            <a:off x="1508772" y="939255"/>
            <a:ext cx="9174454" cy="5448718"/>
            <a:chOff x="480" y="1164"/>
            <a:chExt cx="5136" cy="2902"/>
          </a:xfrm>
        </p:grpSpPr>
        <p:pic>
          <p:nvPicPr>
            <p:cNvPr id="7" name="Picture 17">
              <a:extLst>
                <a:ext uri="{FF2B5EF4-FFF2-40B4-BE49-F238E27FC236}">
                  <a16:creationId xmlns:a16="http://schemas.microsoft.com/office/drawing/2014/main" id="{C898E7F6-F3AF-58A4-EC53-526118F25E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6" y="1164"/>
              <a:ext cx="5090" cy="2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AutoShape 8">
              <a:extLst>
                <a:ext uri="{FF2B5EF4-FFF2-40B4-BE49-F238E27FC236}">
                  <a16:creationId xmlns:a16="http://schemas.microsoft.com/office/drawing/2014/main" id="{EEABC1C0-806E-E3D5-7EDD-D9C4F7695858}"/>
                </a:ext>
              </a:extLst>
            </p:cNvPr>
            <p:cNvSpPr>
              <a:spLocks/>
            </p:cNvSpPr>
            <p:nvPr/>
          </p:nvSpPr>
          <p:spPr bwMode="auto">
            <a:xfrm rot="5399446">
              <a:off x="1193" y="2671"/>
              <a:ext cx="285" cy="1620"/>
            </a:xfrm>
            <a:prstGeom prst="rightBrace">
              <a:avLst>
                <a:gd name="adj1" fmla="val 61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10" name="AutoShape 9">
              <a:extLst>
                <a:ext uri="{FF2B5EF4-FFF2-40B4-BE49-F238E27FC236}">
                  <a16:creationId xmlns:a16="http://schemas.microsoft.com/office/drawing/2014/main" id="{269F7CAB-78FF-564E-A651-CB43883691B6}"/>
                </a:ext>
              </a:extLst>
            </p:cNvPr>
            <p:cNvSpPr>
              <a:spLocks/>
            </p:cNvSpPr>
            <p:nvPr/>
          </p:nvSpPr>
          <p:spPr bwMode="auto">
            <a:xfrm rot="5399446">
              <a:off x="2745" y="2693"/>
              <a:ext cx="330" cy="1527"/>
            </a:xfrm>
            <a:prstGeom prst="rightBrace">
              <a:avLst>
                <a:gd name="adj1" fmla="val 4965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11" name="AutoShape 10">
              <a:extLst>
                <a:ext uri="{FF2B5EF4-FFF2-40B4-BE49-F238E27FC236}">
                  <a16:creationId xmlns:a16="http://schemas.microsoft.com/office/drawing/2014/main" id="{BE8C05A3-1749-2E73-D5F9-33C6BC0D098D}"/>
                </a:ext>
              </a:extLst>
            </p:cNvPr>
            <p:cNvSpPr>
              <a:spLocks/>
            </p:cNvSpPr>
            <p:nvPr/>
          </p:nvSpPr>
          <p:spPr bwMode="auto">
            <a:xfrm rot="5399446">
              <a:off x="4548" y="2600"/>
              <a:ext cx="238" cy="1711"/>
            </a:xfrm>
            <a:prstGeom prst="rightBrace">
              <a:avLst>
                <a:gd name="adj1" fmla="val 77149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12" name="AutoShape 11">
              <a:extLst>
                <a:ext uri="{FF2B5EF4-FFF2-40B4-BE49-F238E27FC236}">
                  <a16:creationId xmlns:a16="http://schemas.microsoft.com/office/drawing/2014/main" id="{9D610958-49ED-1ECF-9EF9-9287D2FD71D2}"/>
                </a:ext>
              </a:extLst>
            </p:cNvPr>
            <p:cNvSpPr>
              <a:spLocks/>
            </p:cNvSpPr>
            <p:nvPr/>
          </p:nvSpPr>
          <p:spPr bwMode="auto">
            <a:xfrm rot="5399446">
              <a:off x="3597" y="3414"/>
              <a:ext cx="289" cy="138"/>
            </a:xfrm>
            <a:prstGeom prst="rightBrace">
              <a:avLst>
                <a:gd name="adj1" fmla="val 10731"/>
                <a:gd name="adj2" fmla="val 55556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13" name="Text Box 12">
              <a:extLst>
                <a:ext uri="{FF2B5EF4-FFF2-40B4-BE49-F238E27FC236}">
                  <a16:creationId xmlns:a16="http://schemas.microsoft.com/office/drawing/2014/main" id="{826FDC46-2069-75D0-554D-F8D48472EE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" y="3616"/>
              <a:ext cx="10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en-US" altLang="en-US" sz="1200" dirty="0">
                  <a:latin typeface="Arial" pitchFamily="34" charset="0"/>
                </a:rPr>
                <a:t>Identify failure modes and their effects</a:t>
              </a:r>
            </a:p>
          </p:txBody>
        </p:sp>
        <p:sp>
          <p:nvSpPr>
            <p:cNvPr id="14" name="Text Box 13">
              <a:extLst>
                <a:ext uri="{FF2B5EF4-FFF2-40B4-BE49-F238E27FC236}">
                  <a16:creationId xmlns:a16="http://schemas.microsoft.com/office/drawing/2014/main" id="{BCB5E8F1-2F5C-EC6A-E9E2-8EE5593B2C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7" y="3662"/>
              <a:ext cx="105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en-US" altLang="en-US" sz="1200" dirty="0">
                  <a:latin typeface="Arial" pitchFamily="34" charset="0"/>
                </a:rPr>
                <a:t>Identify causes of the failure modes</a:t>
              </a:r>
            </a:p>
            <a:p>
              <a:pPr algn="ctr"/>
              <a:r>
                <a:rPr lang="en-US" altLang="en-US" sz="1200" dirty="0">
                  <a:latin typeface="Arial" pitchFamily="34" charset="0"/>
                </a:rPr>
                <a:t>and controls</a:t>
              </a:r>
            </a:p>
          </p:txBody>
        </p:sp>
        <p:sp>
          <p:nvSpPr>
            <p:cNvPr id="15" name="Text Box 14">
              <a:extLst>
                <a:ext uri="{FF2B5EF4-FFF2-40B4-BE49-F238E27FC236}">
                  <a16:creationId xmlns:a16="http://schemas.microsoft.com/office/drawing/2014/main" id="{D3E61B7F-9B70-AE78-2D1C-1B4295BDC1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8" y="3662"/>
              <a:ext cx="55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en-US" altLang="en-US" sz="1200" dirty="0">
                  <a:latin typeface="Arial" pitchFamily="34" charset="0"/>
                </a:rPr>
                <a:t>Prioritize</a:t>
              </a:r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70B36014-5AB4-EF80-346E-30227414EC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2" y="3616"/>
              <a:ext cx="10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en-US" altLang="en-US" sz="1200" dirty="0">
                  <a:latin typeface="Arial" pitchFamily="34" charset="0"/>
                </a:rPr>
                <a:t>Determine and assess actions</a:t>
              </a:r>
            </a:p>
          </p:txBody>
        </p:sp>
        <p:sp>
          <p:nvSpPr>
            <p:cNvPr id="17" name="Rectangle 18">
              <a:extLst>
                <a:ext uri="{FF2B5EF4-FFF2-40B4-BE49-F238E27FC236}">
                  <a16:creationId xmlns:a16="http://schemas.microsoft.com/office/drawing/2014/main" id="{7B0EDA4E-846A-7B11-5BE8-98E0940404AB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480" y="1164"/>
              <a:ext cx="185" cy="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endParaRPr lang="en-US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56799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E30DEB4-20C1-4818-7438-295727CA8B4A}"/>
              </a:ext>
            </a:extLst>
          </p:cNvPr>
          <p:cNvSpPr txBox="1">
            <a:spLocks noChangeArrowheads="1"/>
          </p:cNvSpPr>
          <p:nvPr/>
        </p:nvSpPr>
        <p:spPr>
          <a:xfrm>
            <a:off x="3011486" y="154209"/>
            <a:ext cx="6169025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dirty="0"/>
              <a:t>FMEA Procedure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585B019-03D5-4C6B-32B2-5B6B381D3D10}"/>
              </a:ext>
            </a:extLst>
          </p:cNvPr>
          <p:cNvSpPr txBox="1">
            <a:spLocks noChangeArrowheads="1"/>
          </p:cNvSpPr>
          <p:nvPr/>
        </p:nvSpPr>
        <p:spPr>
          <a:xfrm>
            <a:off x="1183805" y="1182063"/>
            <a:ext cx="9824388" cy="344253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1. For each process input determine the ways in which the input can go  wrong (failure mode)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2. For each failure mode, determine effects</a:t>
            </a:r>
          </a:p>
          <a:p>
            <a:pPr lvl="1" algn="l">
              <a:defRPr/>
            </a:pPr>
            <a:r>
              <a:rPr lang="en-US" altLang="en-US" sz="2600" dirty="0"/>
              <a:t>Select a </a:t>
            </a:r>
            <a:r>
              <a:rPr lang="en-US" altLang="en-US" sz="2600" dirty="0">
                <a:solidFill>
                  <a:srgbClr val="FF0000"/>
                </a:solidFill>
              </a:rPr>
              <a:t>S</a:t>
            </a:r>
            <a:r>
              <a:rPr lang="en-US" altLang="en-US" sz="2600" dirty="0"/>
              <a:t>everity level for each effect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3. Identify potential causes of each failure mode</a:t>
            </a:r>
          </a:p>
          <a:p>
            <a:pPr lvl="1" algn="l">
              <a:defRPr/>
            </a:pPr>
            <a:r>
              <a:rPr lang="en-US" altLang="en-US" sz="2600" dirty="0"/>
              <a:t>Select an </a:t>
            </a:r>
            <a:r>
              <a:rPr lang="en-US" altLang="en-US" sz="2600" dirty="0">
                <a:solidFill>
                  <a:srgbClr val="FF0000"/>
                </a:solidFill>
              </a:rPr>
              <a:t>O</a:t>
            </a:r>
            <a:r>
              <a:rPr lang="en-US" altLang="en-US" sz="2600" dirty="0"/>
              <a:t>ccurrence level for each cause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4. List current controls for each cause</a:t>
            </a:r>
          </a:p>
          <a:p>
            <a:pPr lvl="1" algn="l">
              <a:defRPr/>
            </a:pPr>
            <a:r>
              <a:rPr lang="en-US" altLang="en-US" sz="2600" dirty="0"/>
              <a:t>Select a </a:t>
            </a:r>
            <a:r>
              <a:rPr lang="en-US" altLang="en-US" sz="2600" dirty="0">
                <a:solidFill>
                  <a:srgbClr val="FF0000"/>
                </a:solidFill>
              </a:rPr>
              <a:t>D</a:t>
            </a:r>
            <a:r>
              <a:rPr lang="en-US" altLang="en-US" sz="2600" dirty="0"/>
              <a:t>etection level for each cause</a:t>
            </a:r>
          </a:p>
          <a:p>
            <a:pPr lvl="1" algn="l">
              <a:defRPr/>
            </a:pPr>
            <a:endParaRPr lang="en-US" altLang="en-US" sz="2600" dirty="0"/>
          </a:p>
          <a:p>
            <a:pPr lvl="1" algn="l">
              <a:defRPr/>
            </a:pPr>
            <a:endParaRPr lang="en-US" altLang="en-US" sz="2600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C35E739-F983-647C-DDCE-8981E8A27095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7A985AEA-A534-4798-8AB9-98AC4E1FAD9B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14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3A41A5-6979-619A-05A0-AB6B21775C9D}"/>
              </a:ext>
            </a:extLst>
          </p:cNvPr>
          <p:cNvSpPr/>
          <p:nvPr/>
        </p:nvSpPr>
        <p:spPr>
          <a:xfrm>
            <a:off x="2091641" y="4941746"/>
            <a:ext cx="800871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defRPr/>
            </a:pPr>
            <a:r>
              <a:rPr lang="en-US" altLang="en-US" sz="2600" dirty="0">
                <a:solidFill>
                  <a:srgbClr val="FF0000"/>
                </a:solidFill>
              </a:rPr>
              <a:t>RPN = Severity X </a:t>
            </a:r>
            <a:r>
              <a:rPr lang="en-US" altLang="en-US" sz="2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Occurrence</a:t>
            </a:r>
            <a:r>
              <a:rPr lang="en-US" altLang="en-US" sz="2600" dirty="0">
                <a:solidFill>
                  <a:srgbClr val="FF0000"/>
                </a:solidFill>
              </a:rPr>
              <a:t> X Detection</a:t>
            </a:r>
          </a:p>
        </p:txBody>
      </p:sp>
    </p:spTree>
    <p:extLst>
      <p:ext uri="{BB962C8B-B14F-4D97-AF65-F5344CB8AC3E}">
        <p14:creationId xmlns:p14="http://schemas.microsoft.com/office/powerpoint/2010/main" val="1096183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FC4C254D-A28B-EC48-9A6A-88D126DFB856}"/>
              </a:ext>
            </a:extLst>
          </p:cNvPr>
          <p:cNvSpPr txBox="1">
            <a:spLocks noChangeArrowheads="1"/>
          </p:cNvSpPr>
          <p:nvPr/>
        </p:nvSpPr>
        <p:spPr>
          <a:xfrm>
            <a:off x="1446806" y="285890"/>
            <a:ext cx="9298388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dirty="0"/>
              <a:t>FMEA Procedure (Cont.)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07C8371-3528-C037-D75D-5400B7BF2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326" y="1395505"/>
            <a:ext cx="10483348" cy="4609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6075" indent="-346075">
              <a:buFontTx/>
              <a:buNone/>
            </a:pP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5.	Calculate the Risk Priority Number (RPN)</a:t>
            </a:r>
          </a:p>
          <a:p>
            <a:pPr marL="346075" indent="-346075">
              <a:spcBef>
                <a:spcPct val="50000"/>
              </a:spcBef>
              <a:buFontTx/>
              <a:buNone/>
            </a:pP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6.	Develop recommended actions, assign responsible persons, and take actions</a:t>
            </a:r>
          </a:p>
          <a:p>
            <a:pPr lvl="1" algn="l"/>
            <a:r>
              <a:rPr lang="en-US" altLang="en-US" sz="2600" dirty="0">
                <a:ea typeface="ヒラギノ角ゴ Pro W3"/>
                <a:cs typeface="Calibri" panose="020F0502020204030204" pitchFamily="34" charset="0"/>
              </a:rPr>
              <a:t>  Give priority to high RPNs</a:t>
            </a:r>
          </a:p>
          <a:p>
            <a:pPr lvl="1" algn="l"/>
            <a:r>
              <a:rPr lang="en-US" altLang="en-US" sz="2600" dirty="0">
                <a:ea typeface="ヒラギノ角ゴ Pro W3"/>
                <a:cs typeface="Calibri" panose="020F0502020204030204" pitchFamily="34" charset="0"/>
              </a:rPr>
              <a:t>  MUST look at highest severity</a:t>
            </a:r>
          </a:p>
          <a:p>
            <a:pPr marL="346075" indent="-346075">
              <a:spcBef>
                <a:spcPct val="50000"/>
              </a:spcBef>
              <a:buFontTx/>
              <a:buNone/>
            </a:pP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Calibri" panose="020F0502020204030204" pitchFamily="34" charset="0"/>
              </a:rPr>
              <a:t>7.	Assign the predicted Severity, Occurrence, and Detection levels and compare RPNs (before and after risk reduction)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5DDAFEF-554F-021D-19EA-7957388AC8E7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3CD73600-62E6-4912-8A4B-490AF034CEFA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15</a:t>
            </a:fld>
            <a:endParaRPr lang="en-US" altLang="en-US" sz="1400" dirty="0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329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67F6507-1BDF-196D-BCC4-C514DFF1F64C}"/>
              </a:ext>
            </a:extLst>
          </p:cNvPr>
          <p:cNvSpPr txBox="1">
            <a:spLocks noChangeArrowheads="1"/>
          </p:cNvSpPr>
          <p:nvPr/>
        </p:nvSpPr>
        <p:spPr>
          <a:xfrm>
            <a:off x="3011487" y="80999"/>
            <a:ext cx="6169025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dirty="0"/>
              <a:t>Rating Scales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7B9B994-6777-CA62-C046-78CE01C81927}"/>
              </a:ext>
            </a:extLst>
          </p:cNvPr>
          <p:cNvSpPr txBox="1">
            <a:spLocks noChangeArrowheads="1"/>
          </p:cNvSpPr>
          <p:nvPr/>
        </p:nvSpPr>
        <p:spPr>
          <a:xfrm>
            <a:off x="761999" y="1108238"/>
            <a:ext cx="10667999" cy="112550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Preferred Scales are1-10</a:t>
            </a:r>
          </a:p>
          <a:p>
            <a:pPr>
              <a:defRPr/>
            </a:pPr>
            <a:endParaRPr lang="en-US" altLang="en-US" sz="2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Adjust Occurrence scales to reality figures for your company</a:t>
            </a:r>
          </a:p>
          <a:p>
            <a:pPr>
              <a:defRPr/>
            </a:pPr>
            <a:endParaRPr lang="en-US" altLang="en-US" sz="26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6132116-4C4F-B254-199F-F225F2E0A968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87392812-62E0-415D-BCAE-22349C0FF991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16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DA583109-4F28-70E8-7D04-47F87D400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210" y="2319904"/>
            <a:ext cx="7521575" cy="357981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65113" indent="-265113" algn="l" defTabSz="457200" rtl="0" fontAlgn="base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2"/>
              </a:buBlip>
              <a:defRPr kern="1200">
                <a:solidFill>
                  <a:srgbClr val="262626"/>
                </a:solidFill>
                <a:latin typeface="Arial"/>
                <a:ea typeface="ヒラギノ角ゴ Pro W3" pitchFamily="-109" charset="-128"/>
                <a:cs typeface="Arial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2"/>
              </a:buBlip>
              <a:defRPr sz="1400" kern="1200">
                <a:solidFill>
                  <a:srgbClr val="262626"/>
                </a:solidFill>
                <a:latin typeface="Arial"/>
                <a:ea typeface="ヒラギノ角ゴ Pro W3" pitchFamily="-109" charset="-128"/>
                <a:cs typeface="Arial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rgbClr val="404040"/>
                </a:solidFill>
                <a:latin typeface="Arial"/>
                <a:ea typeface="ヒラギノ角ゴ Pro W3" pitchFamily="-109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FontTx/>
              <a:buNone/>
            </a:pPr>
            <a:r>
              <a:rPr lang="en-US" altLang="en-US" sz="2400" dirty="0">
                <a:latin typeface="Arial" pitchFamily="34" charset="0"/>
                <a:ea typeface="ヒラギノ角ゴ Pro W3"/>
                <a:cs typeface="Arial" pitchFamily="34" charset="0"/>
              </a:rPr>
              <a:t>Severity:</a:t>
            </a:r>
          </a:p>
          <a:p>
            <a:pPr marL="0" indent="0" algn="ctr" eaLnBrk="1" hangingPunct="1">
              <a:buFontTx/>
              <a:buNone/>
            </a:pPr>
            <a:r>
              <a:rPr lang="en-US" altLang="en-US" sz="2400" dirty="0">
                <a:latin typeface="Arial" pitchFamily="34" charset="0"/>
                <a:ea typeface="ヒラギノ角ゴ Pro W3"/>
                <a:cs typeface="Arial" pitchFamily="34" charset="0"/>
              </a:rPr>
              <a:t>1 = Not Severe, 10 = Very Severe</a:t>
            </a:r>
          </a:p>
          <a:p>
            <a:pPr marL="0" indent="0" algn="ctr" eaLnBrk="1" hangingPunct="1">
              <a:buFontTx/>
              <a:buNone/>
            </a:pPr>
            <a:endParaRPr lang="en-US" altLang="en-US" sz="2400" dirty="0">
              <a:latin typeface="Arial" pitchFamily="34" charset="0"/>
              <a:ea typeface="ヒラギノ角ゴ Pro W3"/>
              <a:cs typeface="Arial" pitchFamily="34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en-US" sz="2400" dirty="0">
                <a:latin typeface="Arial" pitchFamily="34" charset="0"/>
                <a:ea typeface="ヒラギノ角ゴ Pro W3"/>
                <a:cs typeface="Arial" pitchFamily="34" charset="0"/>
              </a:rPr>
              <a:t>Occurrence:</a:t>
            </a:r>
          </a:p>
          <a:p>
            <a:pPr marL="0" indent="0" algn="ctr" eaLnBrk="1" hangingPunct="1">
              <a:buFontTx/>
              <a:buNone/>
            </a:pPr>
            <a:r>
              <a:rPr lang="en-US" altLang="en-US" sz="2400" dirty="0">
                <a:latin typeface="Arial" pitchFamily="34" charset="0"/>
                <a:ea typeface="ヒラギノ角ゴ Pro W3"/>
                <a:cs typeface="Arial" pitchFamily="34" charset="0"/>
              </a:rPr>
              <a:t>1 = Not Likely, 10 = Very Likely</a:t>
            </a:r>
          </a:p>
          <a:p>
            <a:pPr marL="0" indent="0" algn="ctr" eaLnBrk="1" hangingPunct="1">
              <a:buFontTx/>
              <a:buNone/>
            </a:pPr>
            <a:endParaRPr lang="en-US" altLang="en-US" sz="2400" dirty="0">
              <a:latin typeface="Arial" pitchFamily="34" charset="0"/>
              <a:ea typeface="ヒラギノ角ゴ Pro W3"/>
              <a:cs typeface="Arial" pitchFamily="34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en-US" sz="2400" dirty="0">
                <a:latin typeface="Arial" pitchFamily="34" charset="0"/>
                <a:ea typeface="ヒラギノ角ゴ Pro W3"/>
                <a:cs typeface="Arial" pitchFamily="34" charset="0"/>
              </a:rPr>
              <a:t>Detection:</a:t>
            </a:r>
          </a:p>
          <a:p>
            <a:pPr marL="0" indent="0" algn="ctr" eaLnBrk="1" hangingPunct="1">
              <a:buFontTx/>
              <a:buNone/>
            </a:pPr>
            <a:r>
              <a:rPr lang="en-US" altLang="en-US" sz="2400" dirty="0">
                <a:latin typeface="Arial" pitchFamily="34" charset="0"/>
                <a:ea typeface="ヒラギノ角ゴ Pro W3"/>
                <a:cs typeface="Arial" pitchFamily="34" charset="0"/>
              </a:rPr>
              <a:t>1 = Easy to Detect, 10 = Not easy to Detect</a:t>
            </a:r>
          </a:p>
          <a:p>
            <a:pPr algn="ctr" eaLnBrk="1" hangingPunct="1"/>
            <a:endParaRPr lang="en-US" altLang="en-US" sz="1800" dirty="0">
              <a:latin typeface="Arial" pitchFamily="34" charset="0"/>
              <a:ea typeface="ヒラギノ角ゴ Pro W3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297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DC2EE9C1-3A7C-672B-5634-0A5DFE558BC7}"/>
              </a:ext>
            </a:extLst>
          </p:cNvPr>
          <p:cNvSpPr txBox="1">
            <a:spLocks noChangeArrowheads="1"/>
          </p:cNvSpPr>
          <p:nvPr/>
        </p:nvSpPr>
        <p:spPr>
          <a:xfrm>
            <a:off x="3011487" y="272972"/>
            <a:ext cx="6169025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>
              <a:defRPr/>
            </a:pPr>
            <a:r>
              <a:rPr lang="en-US" altLang="en-US" dirty="0"/>
              <a:t>The FMEA Form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0F32E6E-A6C8-BB55-84BA-963F97509B7E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62C4FAAF-8CB1-4E33-9C12-6C1CF9AF8164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17</a:t>
            </a:fld>
            <a:endParaRPr lang="en-US" altLang="en-US" sz="1400" dirty="0">
              <a:latin typeface="Franklin Gothic Book" pitchFamily="34" charset="0"/>
            </a:endParaRPr>
          </a:p>
        </p:txBody>
      </p:sp>
      <p:grpSp>
        <p:nvGrpSpPr>
          <p:cNvPr id="5" name="Group 22">
            <a:extLst>
              <a:ext uri="{FF2B5EF4-FFF2-40B4-BE49-F238E27FC236}">
                <a16:creationId xmlns:a16="http://schemas.microsoft.com/office/drawing/2014/main" id="{DFB30CB6-7FCD-7389-EDC0-D78171F29BF7}"/>
              </a:ext>
            </a:extLst>
          </p:cNvPr>
          <p:cNvGrpSpPr>
            <a:grpSpLocks/>
          </p:cNvGrpSpPr>
          <p:nvPr/>
        </p:nvGrpSpPr>
        <p:grpSpPr bwMode="auto">
          <a:xfrm>
            <a:off x="1152233" y="886331"/>
            <a:ext cx="9887532" cy="5596605"/>
            <a:chOff x="480" y="1164"/>
            <a:chExt cx="5136" cy="2902"/>
          </a:xfrm>
        </p:grpSpPr>
        <p:pic>
          <p:nvPicPr>
            <p:cNvPr id="7" name="Picture 17">
              <a:extLst>
                <a:ext uri="{FF2B5EF4-FFF2-40B4-BE49-F238E27FC236}">
                  <a16:creationId xmlns:a16="http://schemas.microsoft.com/office/drawing/2014/main" id="{6A74D190-14D0-D645-FED1-75FFAAADD8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6" y="1164"/>
              <a:ext cx="5090" cy="2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AutoShape 8">
              <a:extLst>
                <a:ext uri="{FF2B5EF4-FFF2-40B4-BE49-F238E27FC236}">
                  <a16:creationId xmlns:a16="http://schemas.microsoft.com/office/drawing/2014/main" id="{97E4E29C-8AA4-DA93-2718-A005E6624D1A}"/>
                </a:ext>
              </a:extLst>
            </p:cNvPr>
            <p:cNvSpPr>
              <a:spLocks/>
            </p:cNvSpPr>
            <p:nvPr/>
          </p:nvSpPr>
          <p:spPr bwMode="auto">
            <a:xfrm rot="5399446">
              <a:off x="1193" y="2671"/>
              <a:ext cx="285" cy="1620"/>
            </a:xfrm>
            <a:prstGeom prst="rightBrace">
              <a:avLst>
                <a:gd name="adj1" fmla="val 61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10" name="AutoShape 9">
              <a:extLst>
                <a:ext uri="{FF2B5EF4-FFF2-40B4-BE49-F238E27FC236}">
                  <a16:creationId xmlns:a16="http://schemas.microsoft.com/office/drawing/2014/main" id="{87B5548F-A52E-167E-205A-37CDFFD4AF56}"/>
                </a:ext>
              </a:extLst>
            </p:cNvPr>
            <p:cNvSpPr>
              <a:spLocks/>
            </p:cNvSpPr>
            <p:nvPr/>
          </p:nvSpPr>
          <p:spPr bwMode="auto">
            <a:xfrm rot="5399446">
              <a:off x="2745" y="2693"/>
              <a:ext cx="330" cy="1527"/>
            </a:xfrm>
            <a:prstGeom prst="rightBrace">
              <a:avLst>
                <a:gd name="adj1" fmla="val 4965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11" name="AutoShape 10">
              <a:extLst>
                <a:ext uri="{FF2B5EF4-FFF2-40B4-BE49-F238E27FC236}">
                  <a16:creationId xmlns:a16="http://schemas.microsoft.com/office/drawing/2014/main" id="{1031BAAA-B3B6-064F-D32C-B2EF44319464}"/>
                </a:ext>
              </a:extLst>
            </p:cNvPr>
            <p:cNvSpPr>
              <a:spLocks/>
            </p:cNvSpPr>
            <p:nvPr/>
          </p:nvSpPr>
          <p:spPr bwMode="auto">
            <a:xfrm rot="5399446">
              <a:off x="4548" y="2600"/>
              <a:ext cx="238" cy="1711"/>
            </a:xfrm>
            <a:prstGeom prst="rightBrace">
              <a:avLst>
                <a:gd name="adj1" fmla="val 77149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12" name="AutoShape 11">
              <a:extLst>
                <a:ext uri="{FF2B5EF4-FFF2-40B4-BE49-F238E27FC236}">
                  <a16:creationId xmlns:a16="http://schemas.microsoft.com/office/drawing/2014/main" id="{17BBCA53-26E5-69B1-2D28-0581EA078F77}"/>
                </a:ext>
              </a:extLst>
            </p:cNvPr>
            <p:cNvSpPr>
              <a:spLocks/>
            </p:cNvSpPr>
            <p:nvPr/>
          </p:nvSpPr>
          <p:spPr bwMode="auto">
            <a:xfrm rot="5399446">
              <a:off x="3597" y="3414"/>
              <a:ext cx="289" cy="138"/>
            </a:xfrm>
            <a:prstGeom prst="rightBrace">
              <a:avLst>
                <a:gd name="adj1" fmla="val 10731"/>
                <a:gd name="adj2" fmla="val 55556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13" name="Text Box 12">
              <a:extLst>
                <a:ext uri="{FF2B5EF4-FFF2-40B4-BE49-F238E27FC236}">
                  <a16:creationId xmlns:a16="http://schemas.microsoft.com/office/drawing/2014/main" id="{84F3572C-2387-DFB8-3323-F79CD41DCB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" y="3616"/>
              <a:ext cx="10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en-US" altLang="en-US" sz="1200" dirty="0">
                  <a:latin typeface="Arial" pitchFamily="34" charset="0"/>
                </a:rPr>
                <a:t>Identify failure modes and their effects</a:t>
              </a:r>
            </a:p>
          </p:txBody>
        </p:sp>
        <p:sp>
          <p:nvSpPr>
            <p:cNvPr id="14" name="Text Box 13">
              <a:extLst>
                <a:ext uri="{FF2B5EF4-FFF2-40B4-BE49-F238E27FC236}">
                  <a16:creationId xmlns:a16="http://schemas.microsoft.com/office/drawing/2014/main" id="{C7F72854-9D5F-CE22-50A9-7AC70A0083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7" y="3662"/>
              <a:ext cx="105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en-US" altLang="en-US" sz="1200" dirty="0">
                  <a:latin typeface="Arial" pitchFamily="34" charset="0"/>
                </a:rPr>
                <a:t>Identify causes of the failure modes</a:t>
              </a:r>
            </a:p>
            <a:p>
              <a:pPr algn="ctr"/>
              <a:r>
                <a:rPr lang="en-US" altLang="en-US" sz="1200" dirty="0">
                  <a:latin typeface="Arial" pitchFamily="34" charset="0"/>
                </a:rPr>
                <a:t>and controls</a:t>
              </a:r>
            </a:p>
          </p:txBody>
        </p:sp>
        <p:sp>
          <p:nvSpPr>
            <p:cNvPr id="15" name="Text Box 14">
              <a:extLst>
                <a:ext uri="{FF2B5EF4-FFF2-40B4-BE49-F238E27FC236}">
                  <a16:creationId xmlns:a16="http://schemas.microsoft.com/office/drawing/2014/main" id="{7C9C640F-2ABA-C2E7-CB3B-7D822E6033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8" y="3662"/>
              <a:ext cx="55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en-US" altLang="en-US" sz="1200" dirty="0">
                  <a:latin typeface="Arial" pitchFamily="34" charset="0"/>
                </a:rPr>
                <a:t>Prioritize</a:t>
              </a:r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59D3630B-5A96-8B76-E421-1CBA4E6675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2" y="3616"/>
              <a:ext cx="10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en-US" altLang="en-US" sz="1200" dirty="0">
                  <a:latin typeface="Arial" pitchFamily="34" charset="0"/>
                </a:rPr>
                <a:t>Determine and assess actions</a:t>
              </a:r>
            </a:p>
          </p:txBody>
        </p:sp>
        <p:sp>
          <p:nvSpPr>
            <p:cNvPr id="17" name="Rectangle 18">
              <a:extLst>
                <a:ext uri="{FF2B5EF4-FFF2-40B4-BE49-F238E27FC236}">
                  <a16:creationId xmlns:a16="http://schemas.microsoft.com/office/drawing/2014/main" id="{83D5ECD4-C8A0-BC70-8749-7885E3B8BC25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480" y="1164"/>
              <a:ext cx="185" cy="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endParaRPr lang="en-US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60346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E3A0FF-AFD1-EA82-5ACF-99FEE1177A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927" y="1102139"/>
            <a:ext cx="12030145" cy="4969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9">
            <a:extLst>
              <a:ext uri="{FF2B5EF4-FFF2-40B4-BE49-F238E27FC236}">
                <a16:creationId xmlns:a16="http://schemas.microsoft.com/office/drawing/2014/main" id="{5422EE07-6001-A795-CFA4-C8B79B42457F}"/>
              </a:ext>
            </a:extLst>
          </p:cNvPr>
          <p:cNvSpPr txBox="1">
            <a:spLocks noChangeArrowheads="1"/>
          </p:cNvSpPr>
          <p:nvPr/>
        </p:nvSpPr>
        <p:spPr>
          <a:xfrm>
            <a:off x="1507957" y="375064"/>
            <a:ext cx="9176085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>
              <a:defRPr/>
            </a:pPr>
            <a:r>
              <a:rPr lang="en-US" altLang="en-US" dirty="0"/>
              <a:t>Risk assessment with FMEA</a:t>
            </a:r>
          </a:p>
        </p:txBody>
      </p:sp>
    </p:spTree>
    <p:extLst>
      <p:ext uri="{BB962C8B-B14F-4D97-AF65-F5344CB8AC3E}">
        <p14:creationId xmlns:p14="http://schemas.microsoft.com/office/powerpoint/2010/main" val="6986939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1821E7-67E6-D049-C999-1DAD62BD0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67757" y="1236748"/>
            <a:ext cx="8856486" cy="365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E40FD61E-2F38-697C-1968-D8D9D630DB71}"/>
              </a:ext>
            </a:extLst>
          </p:cNvPr>
          <p:cNvGrpSpPr/>
          <p:nvPr/>
        </p:nvGrpSpPr>
        <p:grpSpPr>
          <a:xfrm>
            <a:off x="7595116" y="2314162"/>
            <a:ext cx="2958318" cy="3568631"/>
            <a:chOff x="6081524" y="2600870"/>
            <a:chExt cx="2958318" cy="356863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92B4694-950D-24AC-602C-41A3CD20B6BE}"/>
                </a:ext>
              </a:extLst>
            </p:cNvPr>
            <p:cNvSpPr/>
            <p:nvPr/>
          </p:nvSpPr>
          <p:spPr>
            <a:xfrm>
              <a:off x="6081524" y="2600870"/>
              <a:ext cx="269229" cy="637630"/>
            </a:xfrm>
            <a:prstGeom prst="rect">
              <a:avLst/>
            </a:prstGeom>
            <a:solidFill>
              <a:srgbClr val="FF000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029D310-C07C-95C8-45E4-DA9D55552FC4}"/>
                </a:ext>
              </a:extLst>
            </p:cNvPr>
            <p:cNvSpPr txBox="1"/>
            <p:nvPr/>
          </p:nvSpPr>
          <p:spPr>
            <a:xfrm>
              <a:off x="6081524" y="5246171"/>
              <a:ext cx="2958318" cy="9233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How capable are we of detecting the failure mode with our current controls?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54E7391-F32A-A6F7-D819-454AFE17DA56}"/>
              </a:ext>
            </a:extLst>
          </p:cNvPr>
          <p:cNvGrpSpPr/>
          <p:nvPr/>
        </p:nvGrpSpPr>
        <p:grpSpPr>
          <a:xfrm>
            <a:off x="6555846" y="2314161"/>
            <a:ext cx="3978089" cy="2717611"/>
            <a:chOff x="5042254" y="2600869"/>
            <a:chExt cx="3978089" cy="271761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FDD5098-96A6-1422-98C0-6BC1079C3348}"/>
                </a:ext>
              </a:extLst>
            </p:cNvPr>
            <p:cNvSpPr/>
            <p:nvPr/>
          </p:nvSpPr>
          <p:spPr>
            <a:xfrm>
              <a:off x="5042254" y="2600869"/>
              <a:ext cx="1039270" cy="610417"/>
            </a:xfrm>
            <a:prstGeom prst="rect">
              <a:avLst/>
            </a:prstGeom>
            <a:solidFill>
              <a:srgbClr val="FF000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54E5E6F-0058-86DC-8FDB-E1CA15CB48DF}"/>
                </a:ext>
              </a:extLst>
            </p:cNvPr>
            <p:cNvSpPr txBox="1"/>
            <p:nvPr/>
          </p:nvSpPr>
          <p:spPr>
            <a:xfrm>
              <a:off x="5128522" y="4949148"/>
              <a:ext cx="3891821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Document current process controls!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B83C2A0-F0CB-4425-C44A-7D809AF7B806}"/>
              </a:ext>
            </a:extLst>
          </p:cNvPr>
          <p:cNvGrpSpPr/>
          <p:nvPr/>
        </p:nvGrpSpPr>
        <p:grpSpPr>
          <a:xfrm>
            <a:off x="6279621" y="2314162"/>
            <a:ext cx="3068281" cy="2401238"/>
            <a:chOff x="4766029" y="2600870"/>
            <a:chExt cx="3068281" cy="240123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513ABDA-3A77-1F24-FBE0-86E45611EC05}"/>
                </a:ext>
              </a:extLst>
            </p:cNvPr>
            <p:cNvSpPr/>
            <p:nvPr/>
          </p:nvSpPr>
          <p:spPr>
            <a:xfrm>
              <a:off x="4766029" y="2600870"/>
              <a:ext cx="276225" cy="633530"/>
            </a:xfrm>
            <a:prstGeom prst="rect">
              <a:avLst/>
            </a:prstGeom>
            <a:solidFill>
              <a:srgbClr val="FF000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B2642FC-C5B3-D400-4A01-5D52A6AABDF4}"/>
                </a:ext>
              </a:extLst>
            </p:cNvPr>
            <p:cNvSpPr txBox="1"/>
            <p:nvPr/>
          </p:nvSpPr>
          <p:spPr>
            <a:xfrm>
              <a:off x="4904141" y="4632776"/>
              <a:ext cx="293016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Potential for occurrence!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624A2DB-0801-7D09-6DBE-C3AE4792C6EA}"/>
              </a:ext>
            </a:extLst>
          </p:cNvPr>
          <p:cNvGrpSpPr/>
          <p:nvPr/>
        </p:nvGrpSpPr>
        <p:grpSpPr>
          <a:xfrm>
            <a:off x="4920542" y="2311636"/>
            <a:ext cx="4846462" cy="2091671"/>
            <a:chOff x="3406950" y="2598344"/>
            <a:chExt cx="4846462" cy="209167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BCB4690-AAF1-538F-E6AD-1E716954C0DB}"/>
                </a:ext>
              </a:extLst>
            </p:cNvPr>
            <p:cNvSpPr/>
            <p:nvPr/>
          </p:nvSpPr>
          <p:spPr>
            <a:xfrm>
              <a:off x="3406950" y="2598344"/>
              <a:ext cx="1359079" cy="615934"/>
            </a:xfrm>
            <a:prstGeom prst="rect">
              <a:avLst/>
            </a:prstGeom>
            <a:solidFill>
              <a:srgbClr val="FF000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92D9B64-02F1-4500-1526-E13C725A2021}"/>
                </a:ext>
              </a:extLst>
            </p:cNvPr>
            <p:cNvSpPr txBox="1"/>
            <p:nvPr/>
          </p:nvSpPr>
          <p:spPr>
            <a:xfrm>
              <a:off x="3406950" y="4320683"/>
              <a:ext cx="4846462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Identify potential root causes of failure mode!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1B1990A-ADE7-3B64-3821-F170F56FD5C8}"/>
              </a:ext>
            </a:extLst>
          </p:cNvPr>
          <p:cNvGrpSpPr/>
          <p:nvPr/>
        </p:nvGrpSpPr>
        <p:grpSpPr>
          <a:xfrm>
            <a:off x="4644317" y="2311636"/>
            <a:ext cx="3914775" cy="1739539"/>
            <a:chOff x="3130725" y="2598344"/>
            <a:chExt cx="3914775" cy="173953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00EBA1C-416E-AD16-5E77-F13BC9D1EA67}"/>
                </a:ext>
              </a:extLst>
            </p:cNvPr>
            <p:cNvSpPr/>
            <p:nvPr/>
          </p:nvSpPr>
          <p:spPr>
            <a:xfrm>
              <a:off x="3130725" y="2598344"/>
              <a:ext cx="276225" cy="614284"/>
            </a:xfrm>
            <a:prstGeom prst="rect">
              <a:avLst/>
            </a:prstGeom>
            <a:solidFill>
              <a:srgbClr val="FF000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5D73C83-BF0F-E6D1-9E61-8479078C48E0}"/>
                </a:ext>
              </a:extLst>
            </p:cNvPr>
            <p:cNvSpPr txBox="1"/>
            <p:nvPr/>
          </p:nvSpPr>
          <p:spPr>
            <a:xfrm>
              <a:off x="3130725" y="3968551"/>
              <a:ext cx="391477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Determine Severity of failure mode!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6ADA09B-2006-78FC-D521-0A10E6700E0A}"/>
              </a:ext>
            </a:extLst>
          </p:cNvPr>
          <p:cNvGrpSpPr/>
          <p:nvPr/>
        </p:nvGrpSpPr>
        <p:grpSpPr>
          <a:xfrm>
            <a:off x="3647193" y="2311635"/>
            <a:ext cx="4004365" cy="1383028"/>
            <a:chOff x="2133601" y="2598343"/>
            <a:chExt cx="4004365" cy="138302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3C4C0E3-A1AB-79D0-E1CF-7E6086041825}"/>
                </a:ext>
              </a:extLst>
            </p:cNvPr>
            <p:cNvSpPr/>
            <p:nvPr/>
          </p:nvSpPr>
          <p:spPr>
            <a:xfrm>
              <a:off x="2133601" y="2598343"/>
              <a:ext cx="997124" cy="612943"/>
            </a:xfrm>
            <a:prstGeom prst="rect">
              <a:avLst/>
            </a:prstGeom>
            <a:solidFill>
              <a:srgbClr val="FF000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F252024-1651-C44E-614C-BC23D2F5486E}"/>
                </a:ext>
              </a:extLst>
            </p:cNvPr>
            <p:cNvSpPr txBox="1"/>
            <p:nvPr/>
          </p:nvSpPr>
          <p:spPr>
            <a:xfrm>
              <a:off x="2175566" y="3612039"/>
              <a:ext cx="396240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Identify consequences of that failure!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41B09D9-6907-53F2-C223-A666DBDED8C8}"/>
              </a:ext>
            </a:extLst>
          </p:cNvPr>
          <p:cNvGrpSpPr/>
          <p:nvPr/>
        </p:nvGrpSpPr>
        <p:grpSpPr>
          <a:xfrm>
            <a:off x="2732792" y="2314161"/>
            <a:ext cx="4724400" cy="1006963"/>
            <a:chOff x="228600" y="2600869"/>
            <a:chExt cx="4724400" cy="1006963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A0A1F3E-83B6-DD95-D0AE-67651EDA30BC}"/>
                </a:ext>
              </a:extLst>
            </p:cNvPr>
            <p:cNvSpPr/>
            <p:nvPr/>
          </p:nvSpPr>
          <p:spPr>
            <a:xfrm>
              <a:off x="228600" y="2600869"/>
              <a:ext cx="914400" cy="637631"/>
            </a:xfrm>
            <a:prstGeom prst="rect">
              <a:avLst/>
            </a:prstGeom>
            <a:solidFill>
              <a:srgbClr val="FF000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BE9BA36-E359-C429-5768-606D7C502C8D}"/>
                </a:ext>
              </a:extLst>
            </p:cNvPr>
            <p:cNvSpPr txBox="1"/>
            <p:nvPr/>
          </p:nvSpPr>
          <p:spPr>
            <a:xfrm>
              <a:off x="257174" y="3238500"/>
              <a:ext cx="469582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Identify failure modes at each process step!</a:t>
              </a:r>
            </a:p>
          </p:txBody>
        </p:sp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EC1AD269-2C81-0A64-A4D4-2FD08D263330}"/>
              </a:ext>
            </a:extLst>
          </p:cNvPr>
          <p:cNvSpPr txBox="1">
            <a:spLocks/>
          </p:cNvSpPr>
          <p:nvPr/>
        </p:nvSpPr>
        <p:spPr bwMode="auto">
          <a:xfrm>
            <a:off x="1276166" y="55864"/>
            <a:ext cx="9639667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6000" dirty="0">
                <a:latin typeface="Calibri" panose="020F0502020204030204" pitchFamily="34" charset="0"/>
                <a:cs typeface="Arial" pitchFamily="34" charset="0"/>
              </a:rPr>
              <a:t>Risk Assessment with FMEA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A4E3603-7D2F-4C4A-2F21-DBB080EC6C26}"/>
              </a:ext>
            </a:extLst>
          </p:cNvPr>
          <p:cNvGrpSpPr/>
          <p:nvPr/>
        </p:nvGrpSpPr>
        <p:grpSpPr>
          <a:xfrm>
            <a:off x="1599027" y="2311635"/>
            <a:ext cx="6546386" cy="3856601"/>
            <a:chOff x="85435" y="2598343"/>
            <a:chExt cx="6546386" cy="385660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2FCFC4B-3ECE-9723-54A3-3DD30EAFDF83}"/>
                </a:ext>
              </a:extLst>
            </p:cNvPr>
            <p:cNvSpPr/>
            <p:nvPr/>
          </p:nvSpPr>
          <p:spPr>
            <a:xfrm>
              <a:off x="6346953" y="2598343"/>
              <a:ext cx="284868" cy="612943"/>
            </a:xfrm>
            <a:prstGeom prst="rect">
              <a:avLst/>
            </a:prstGeom>
            <a:solidFill>
              <a:srgbClr val="FF0000">
                <a:alpha val="2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CF176A7-1E72-4515-B0D2-06E8B21EA433}"/>
                </a:ext>
              </a:extLst>
            </p:cNvPr>
            <p:cNvSpPr txBox="1"/>
            <p:nvPr/>
          </p:nvSpPr>
          <p:spPr>
            <a:xfrm>
              <a:off x="85435" y="5316171"/>
              <a:ext cx="5943600" cy="11387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7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Risk Priority Number (RPN).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7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Highest # equals Highest Risk!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7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Severity x Occurrence x Detectability = RPN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7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Use Like Pareto Chart to identify what items to address first.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527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1D38120-9F3F-FC8F-20F0-5987B49BC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5349" y="132952"/>
            <a:ext cx="8181302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6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Purpose of the FMEA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8B6C71-05E8-2525-14A9-E937911B9C89}"/>
              </a:ext>
            </a:extLst>
          </p:cNvPr>
          <p:cNvSpPr/>
          <p:nvPr/>
        </p:nvSpPr>
        <p:spPr>
          <a:xfrm>
            <a:off x="1967288" y="5282322"/>
            <a:ext cx="8347279" cy="769441"/>
          </a:xfrm>
          <a:prstGeom prst="rect">
            <a:avLst/>
          </a:prstGeom>
          <a:solidFill>
            <a:srgbClr val="92D050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1600" dirty="0">
                <a:latin typeface="Candara" panose="020E0502030303020204" pitchFamily="34" charset="0"/>
              </a:rPr>
              <a:t>Preventive</a:t>
            </a:r>
            <a:r>
              <a:rPr lang="en-US" sz="1400" dirty="0">
                <a:latin typeface="Candara" panose="020E0502030303020204" pitchFamily="34" charset="0"/>
              </a:rPr>
              <a:t> costs to identify potential defects by FMEA’s are relatively low compared to in-house detection and correction of defects and even much lower than recovery costs in case defects are found by our Customers.</a:t>
            </a:r>
            <a:endParaRPr lang="en-GB" sz="1400" dirty="0">
              <a:latin typeface="Candara" panose="020E0502030303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C630761-327E-346C-7706-1EDE8A42A32E}"/>
              </a:ext>
            </a:extLst>
          </p:cNvPr>
          <p:cNvGrpSpPr/>
          <p:nvPr/>
        </p:nvGrpSpPr>
        <p:grpSpPr>
          <a:xfrm>
            <a:off x="3032130" y="982544"/>
            <a:ext cx="6224203" cy="4299778"/>
            <a:chOff x="1439466" y="1183879"/>
            <a:chExt cx="6224203" cy="4299778"/>
          </a:xfrm>
        </p:grpSpPr>
        <p:pic>
          <p:nvPicPr>
            <p:cNvPr id="11" name="Picture 3">
              <a:extLst>
                <a:ext uri="{FF2B5EF4-FFF2-40B4-BE49-F238E27FC236}">
                  <a16:creationId xmlns:a16="http://schemas.microsoft.com/office/drawing/2014/main" id="{7AABE3DA-ADBA-78B2-6D34-6706EDF702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4747" y="2594532"/>
              <a:ext cx="1898543" cy="1429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3">
              <a:extLst>
                <a:ext uri="{FF2B5EF4-FFF2-40B4-BE49-F238E27FC236}">
                  <a16:creationId xmlns:a16="http://schemas.microsoft.com/office/drawing/2014/main" id="{ED4BF139-D41B-B0C2-452A-F0F4987CC3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6128" y="3547472"/>
              <a:ext cx="1265683" cy="9529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E975778-6166-D11D-64F9-71AB93695253}"/>
                </a:ext>
              </a:extLst>
            </p:cNvPr>
            <p:cNvGrpSpPr/>
            <p:nvPr/>
          </p:nvGrpSpPr>
          <p:grpSpPr>
            <a:xfrm>
              <a:off x="1439466" y="1183879"/>
              <a:ext cx="6224203" cy="4299778"/>
              <a:chOff x="1439466" y="1294032"/>
              <a:chExt cx="6224203" cy="4299778"/>
            </a:xfrm>
          </p:grpSpPr>
          <p:grpSp>
            <p:nvGrpSpPr>
              <p:cNvPr id="16" name="Group 5">
                <a:extLst>
                  <a:ext uri="{FF2B5EF4-FFF2-40B4-BE49-F238E27FC236}">
                    <a16:creationId xmlns:a16="http://schemas.microsoft.com/office/drawing/2014/main" id="{7863108C-F75A-B0CE-DD90-1078F4AC6F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39466" y="1294032"/>
                <a:ext cx="6224203" cy="4299778"/>
                <a:chOff x="363" y="890"/>
                <a:chExt cx="5100" cy="2791"/>
              </a:xfrm>
            </p:grpSpPr>
            <p:sp>
              <p:nvSpPr>
                <p:cNvPr id="18" name="Rectangle 6">
                  <a:extLst>
                    <a:ext uri="{FF2B5EF4-FFF2-40B4-BE49-F238E27FC236}">
                      <a16:creationId xmlns:a16="http://schemas.microsoft.com/office/drawing/2014/main" id="{2AB8B56B-DC4E-408A-F6D9-A03EA8632B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2" y="1287"/>
                  <a:ext cx="5015" cy="235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cs-CZ" altLang="cs-CZ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19" name="Line 7">
                  <a:extLst>
                    <a:ext uri="{FF2B5EF4-FFF2-40B4-BE49-F238E27FC236}">
                      <a16:creationId xmlns:a16="http://schemas.microsoft.com/office/drawing/2014/main" id="{14B7677D-2072-16C7-8A93-77404F9E28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3" y="3394"/>
                  <a:ext cx="5033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" name="Line 8">
                  <a:extLst>
                    <a:ext uri="{FF2B5EF4-FFF2-40B4-BE49-F238E27FC236}">
                      <a16:creationId xmlns:a16="http://schemas.microsoft.com/office/drawing/2014/main" id="{CEDC8DF5-4404-DD97-3B3A-4789E9F9D6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3" y="3136"/>
                  <a:ext cx="5033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" name="Line 9">
                  <a:extLst>
                    <a:ext uri="{FF2B5EF4-FFF2-40B4-BE49-F238E27FC236}">
                      <a16:creationId xmlns:a16="http://schemas.microsoft.com/office/drawing/2014/main" id="{37C3D06F-9F27-B8F7-69D2-39B002DA4E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04" y="1278"/>
                  <a:ext cx="0" cy="2116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" name="Line 10">
                  <a:extLst>
                    <a:ext uri="{FF2B5EF4-FFF2-40B4-BE49-F238E27FC236}">
                      <a16:creationId xmlns:a16="http://schemas.microsoft.com/office/drawing/2014/main" id="{2E225DF2-4B52-05C5-4909-3CA8F30578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54" y="1278"/>
                  <a:ext cx="0" cy="237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3" name="Line 11">
                  <a:extLst>
                    <a:ext uri="{FF2B5EF4-FFF2-40B4-BE49-F238E27FC236}">
                      <a16:creationId xmlns:a16="http://schemas.microsoft.com/office/drawing/2014/main" id="{73B37DBA-F516-F1A8-3CA8-1A2112186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3" y="1691"/>
                  <a:ext cx="5033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" name="Rectangle 12">
                  <a:extLst>
                    <a:ext uri="{FF2B5EF4-FFF2-40B4-BE49-F238E27FC236}">
                      <a16:creationId xmlns:a16="http://schemas.microsoft.com/office/drawing/2014/main" id="{4B750DE6-6FA9-4AE0-5A22-4B23F3132F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4" y="1290"/>
                  <a:ext cx="1509" cy="33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/>
                  <a:r>
                    <a:rPr lang="en-US" altLang="cs-CZ" sz="1400" dirty="0">
                      <a:solidFill>
                        <a:srgbClr val="002060"/>
                      </a:solidFill>
                      <a:latin typeface="Candara" pitchFamily="34" charset="0"/>
                    </a:rPr>
                    <a:t>Identify and eliminate potential defects</a:t>
                  </a:r>
                  <a:endParaRPr lang="de-DE" altLang="cs-CZ" sz="1400" dirty="0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25" name="Rectangle 13">
                  <a:extLst>
                    <a:ext uri="{FF2B5EF4-FFF2-40B4-BE49-F238E27FC236}">
                      <a16:creationId xmlns:a16="http://schemas.microsoft.com/office/drawing/2014/main" id="{0DF9D757-0153-84CA-1C66-5A171E45BD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5" y="1290"/>
                  <a:ext cx="1602" cy="33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/>
                  <a:r>
                    <a:rPr lang="en-US" altLang="cs-CZ" sz="1400" dirty="0">
                      <a:solidFill>
                        <a:srgbClr val="002060"/>
                      </a:solidFill>
                      <a:latin typeface="Candara" pitchFamily="34" charset="0"/>
                    </a:rPr>
                    <a:t>Detection and correction of defects</a:t>
                  </a:r>
                  <a:endParaRPr lang="de-DE" altLang="cs-CZ" sz="1400" dirty="0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26" name="Rectangle 14">
                  <a:extLst>
                    <a:ext uri="{FF2B5EF4-FFF2-40B4-BE49-F238E27FC236}">
                      <a16:creationId xmlns:a16="http://schemas.microsoft.com/office/drawing/2014/main" id="{B512150C-478B-B6AC-DF7E-8BB3EBE1B3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87" y="1297"/>
                  <a:ext cx="1776" cy="33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/>
                  <a:r>
                    <a:rPr lang="en-US" altLang="cs-CZ" sz="1400" dirty="0">
                      <a:solidFill>
                        <a:srgbClr val="002060"/>
                      </a:solidFill>
                      <a:latin typeface="Candara" pitchFamily="34" charset="0"/>
                    </a:rPr>
                    <a:t>Detection and correction EXTERNAL defects</a:t>
                  </a:r>
                  <a:endParaRPr lang="de-DE" altLang="cs-CZ" sz="1400" dirty="0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27" name="Freeform 15">
                  <a:extLst>
                    <a:ext uri="{FF2B5EF4-FFF2-40B4-BE49-F238E27FC236}">
                      <a16:creationId xmlns:a16="http://schemas.microsoft.com/office/drawing/2014/main" id="{A9EB5833-F83A-82E7-08CB-FCE3155A9B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3" y="2976"/>
                  <a:ext cx="3400" cy="166"/>
                </a:xfrm>
                <a:custGeom>
                  <a:avLst/>
                  <a:gdLst>
                    <a:gd name="T0" fmla="*/ 0 w 3098"/>
                    <a:gd name="T1" fmla="*/ 1030 h 150"/>
                    <a:gd name="T2" fmla="*/ 112 w 3098"/>
                    <a:gd name="T3" fmla="*/ 983 h 150"/>
                    <a:gd name="T4" fmla="*/ 3681 w 3098"/>
                    <a:gd name="T5" fmla="*/ 860 h 150"/>
                    <a:gd name="T6" fmla="*/ 6223 w 3098"/>
                    <a:gd name="T7" fmla="*/ 743 h 150"/>
                    <a:gd name="T8" fmla="*/ 8763 w 3098"/>
                    <a:gd name="T9" fmla="*/ 671 h 150"/>
                    <a:gd name="T10" fmla="*/ 10773 w 3098"/>
                    <a:gd name="T11" fmla="*/ 535 h 150"/>
                    <a:gd name="T12" fmla="*/ 12917 w 3098"/>
                    <a:gd name="T13" fmla="*/ 432 h 150"/>
                    <a:gd name="T14" fmla="*/ 15115 w 3098"/>
                    <a:gd name="T15" fmla="*/ 280 h 150"/>
                    <a:gd name="T16" fmla="*/ 18135 w 3098"/>
                    <a:gd name="T17" fmla="*/ 0 h 15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3098" h="150">
                      <a:moveTo>
                        <a:pt x="0" y="149"/>
                      </a:moveTo>
                      <a:lnTo>
                        <a:pt x="19" y="143"/>
                      </a:lnTo>
                      <a:lnTo>
                        <a:pt x="629" y="126"/>
                      </a:lnTo>
                      <a:lnTo>
                        <a:pt x="1062" y="108"/>
                      </a:lnTo>
                      <a:lnTo>
                        <a:pt x="1496" y="98"/>
                      </a:lnTo>
                      <a:lnTo>
                        <a:pt x="1840" y="79"/>
                      </a:lnTo>
                      <a:lnTo>
                        <a:pt x="2206" y="63"/>
                      </a:lnTo>
                      <a:lnTo>
                        <a:pt x="2580" y="41"/>
                      </a:lnTo>
                      <a:lnTo>
                        <a:pt x="3097" y="0"/>
                      </a:lnTo>
                    </a:path>
                  </a:pathLst>
                </a:custGeom>
                <a:noFill/>
                <a:ln w="50800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" name="Arc 16">
                  <a:extLst>
                    <a:ext uri="{FF2B5EF4-FFF2-40B4-BE49-F238E27FC236}">
                      <a16:creationId xmlns:a16="http://schemas.microsoft.com/office/drawing/2014/main" id="{8C037F29-6E3B-AEE9-1E3C-A2FE095BB2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4" y="1688"/>
                  <a:ext cx="1631" cy="1288"/>
                </a:xfrm>
                <a:custGeom>
                  <a:avLst/>
                  <a:gdLst>
                    <a:gd name="T0" fmla="*/ 0 w 21600"/>
                    <a:gd name="T1" fmla="*/ 0 h 21619"/>
                    <a:gd name="T2" fmla="*/ 0 w 21600"/>
                    <a:gd name="T3" fmla="*/ 0 h 21619"/>
                    <a:gd name="T4" fmla="*/ 0 w 21600"/>
                    <a:gd name="T5" fmla="*/ 0 h 2161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600" h="21619" fill="none" extrusionOk="0">
                      <a:moveTo>
                        <a:pt x="21599" y="0"/>
                      </a:moveTo>
                      <a:cubicBezTo>
                        <a:pt x="21599" y="6"/>
                        <a:pt x="21600" y="12"/>
                        <a:pt x="21600" y="19"/>
                      </a:cubicBezTo>
                      <a:cubicBezTo>
                        <a:pt x="21600" y="11948"/>
                        <a:pt x="11929" y="21618"/>
                        <a:pt x="0" y="21619"/>
                      </a:cubicBezTo>
                    </a:path>
                    <a:path w="21600" h="21619" stroke="0" extrusionOk="0">
                      <a:moveTo>
                        <a:pt x="21599" y="0"/>
                      </a:moveTo>
                      <a:cubicBezTo>
                        <a:pt x="21599" y="6"/>
                        <a:pt x="21600" y="12"/>
                        <a:pt x="21600" y="19"/>
                      </a:cubicBezTo>
                      <a:cubicBezTo>
                        <a:pt x="21600" y="11948"/>
                        <a:pt x="11929" y="21618"/>
                        <a:pt x="0" y="21619"/>
                      </a:cubicBezTo>
                      <a:lnTo>
                        <a:pt x="0" y="19"/>
                      </a:lnTo>
                      <a:lnTo>
                        <a:pt x="21599" y="0"/>
                      </a:lnTo>
                      <a:close/>
                    </a:path>
                  </a:pathLst>
                </a:custGeom>
                <a:noFill/>
                <a:ln w="50800" cap="rnd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" name="Line 17">
                  <a:extLst>
                    <a:ext uri="{FF2B5EF4-FFF2-40B4-BE49-F238E27FC236}">
                      <a16:creationId xmlns:a16="http://schemas.microsoft.com/office/drawing/2014/main" id="{EBEA1D48-2182-52F5-2FF2-38EC589D22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78" y="3141"/>
                  <a:ext cx="0" cy="253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0" name="Rectangle 18">
                  <a:extLst>
                    <a:ext uri="{FF2B5EF4-FFF2-40B4-BE49-F238E27FC236}">
                      <a16:creationId xmlns:a16="http://schemas.microsoft.com/office/drawing/2014/main" id="{05BAAE23-C757-3AE5-E043-7986334666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73" y="3383"/>
                  <a:ext cx="1787" cy="2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de-DE" altLang="cs-CZ" b="1" dirty="0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31" name="Rectangle 19">
                  <a:extLst>
                    <a:ext uri="{FF2B5EF4-FFF2-40B4-BE49-F238E27FC236}">
                      <a16:creationId xmlns:a16="http://schemas.microsoft.com/office/drawing/2014/main" id="{670E4881-9D44-AE2A-E356-64DC599708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99" y="3369"/>
                  <a:ext cx="1185" cy="2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de-DE" altLang="cs-CZ" dirty="0">
                      <a:latin typeface="Candara" panose="020E0502030303020204" pitchFamily="34" charset="0"/>
                    </a:rPr>
                    <a:t>Customer</a:t>
                  </a:r>
                </a:p>
              </p:txBody>
            </p:sp>
            <p:sp>
              <p:nvSpPr>
                <p:cNvPr id="32" name="Rectangle 20">
                  <a:extLst>
                    <a:ext uri="{FF2B5EF4-FFF2-40B4-BE49-F238E27FC236}">
                      <a16:creationId xmlns:a16="http://schemas.microsoft.com/office/drawing/2014/main" id="{14DFB165-C869-007F-901F-D1B221C06C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3" y="3125"/>
                  <a:ext cx="893" cy="25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>
                    <a:lnSpc>
                      <a:spcPts val="1200"/>
                    </a:lnSpc>
                  </a:pPr>
                  <a:r>
                    <a:rPr lang="de-DE" altLang="cs-CZ" sz="1200" dirty="0">
                      <a:solidFill>
                        <a:srgbClr val="002060"/>
                      </a:solidFill>
                      <a:latin typeface="Candara" pitchFamily="34" charset="0"/>
                    </a:rPr>
                    <a:t>Product development</a:t>
                  </a:r>
                </a:p>
              </p:txBody>
            </p:sp>
            <p:sp>
              <p:nvSpPr>
                <p:cNvPr id="33" name="Rectangle 21">
                  <a:extLst>
                    <a:ext uri="{FF2B5EF4-FFF2-40B4-BE49-F238E27FC236}">
                      <a16:creationId xmlns:a16="http://schemas.microsoft.com/office/drawing/2014/main" id="{D4D4D882-2275-0AF1-2883-DF4E60CB54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9" y="3126"/>
                  <a:ext cx="814" cy="25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>
                    <a:lnSpc>
                      <a:spcPts val="1200"/>
                    </a:lnSpc>
                  </a:pPr>
                  <a:r>
                    <a:rPr lang="de-DE" altLang="cs-CZ" sz="1200" dirty="0">
                      <a:solidFill>
                        <a:srgbClr val="002060"/>
                      </a:solidFill>
                      <a:latin typeface="Candara" pitchFamily="34" charset="0"/>
                    </a:rPr>
                    <a:t>Project planning</a:t>
                  </a:r>
                </a:p>
              </p:txBody>
            </p:sp>
            <p:sp>
              <p:nvSpPr>
                <p:cNvPr id="34" name="AutoShape 22">
                  <a:extLst>
                    <a:ext uri="{FF2B5EF4-FFF2-40B4-BE49-F238E27FC236}">
                      <a16:creationId xmlns:a16="http://schemas.microsoft.com/office/drawing/2014/main" id="{A5683D0A-B8B7-E6DE-7B9D-9B79A626FD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 flipH="1">
                  <a:off x="226" y="2015"/>
                  <a:ext cx="1086" cy="638"/>
                </a:xfrm>
                <a:prstGeom prst="rightArrow">
                  <a:avLst>
                    <a:gd name="adj1" fmla="val 75000"/>
                    <a:gd name="adj2" fmla="val 85118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cs-CZ" altLang="cs-CZ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35" name="AutoShape 23">
                  <a:extLst>
                    <a:ext uri="{FF2B5EF4-FFF2-40B4-BE49-F238E27FC236}">
                      <a16:creationId xmlns:a16="http://schemas.microsoft.com/office/drawing/2014/main" id="{301E4E35-140E-EA3A-5503-1526C4D86E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 flipH="1">
                  <a:off x="1033" y="2005"/>
                  <a:ext cx="1086" cy="639"/>
                </a:xfrm>
                <a:prstGeom prst="rightArrow">
                  <a:avLst>
                    <a:gd name="adj1" fmla="val 75000"/>
                    <a:gd name="adj2" fmla="val 84984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cs-CZ" altLang="cs-CZ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36" name="Rectangle 24">
                  <a:extLst>
                    <a:ext uri="{FF2B5EF4-FFF2-40B4-BE49-F238E27FC236}">
                      <a16:creationId xmlns:a16="http://schemas.microsoft.com/office/drawing/2014/main" id="{04DEFA30-2F99-1EA3-87E5-CAAC59C285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>
                  <a:off x="355" y="2115"/>
                  <a:ext cx="805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/>
                  <a:r>
                    <a:rPr lang="cs-CZ" altLang="cs-CZ" sz="1200" dirty="0">
                      <a:solidFill>
                        <a:srgbClr val="002060"/>
                      </a:solidFill>
                      <a:latin typeface="Candara" pitchFamily="34" charset="0"/>
                    </a:rPr>
                    <a:t>D-FMEA</a:t>
                  </a:r>
                  <a:endParaRPr lang="de-DE" altLang="cs-CZ" sz="1400" dirty="0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37" name="AutoShape 25">
                  <a:extLst>
                    <a:ext uri="{FF2B5EF4-FFF2-40B4-BE49-F238E27FC236}">
                      <a16:creationId xmlns:a16="http://schemas.microsoft.com/office/drawing/2014/main" id="{772A02BF-71B9-5265-6B03-53FDF5C423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 flipH="1">
                  <a:off x="2760" y="1990"/>
                  <a:ext cx="1068" cy="639"/>
                </a:xfrm>
                <a:prstGeom prst="rightArrow">
                  <a:avLst>
                    <a:gd name="adj1" fmla="val 75000"/>
                    <a:gd name="adj2" fmla="val 75676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endParaRPr lang="cs-CZ" altLang="cs-CZ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38" name="Line 26">
                  <a:extLst>
                    <a:ext uri="{FF2B5EF4-FFF2-40B4-BE49-F238E27FC236}">
                      <a16:creationId xmlns:a16="http://schemas.microsoft.com/office/drawing/2014/main" id="{555CDB87-125B-8813-D1F1-5DCBE3BE2C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25" y="3141"/>
                  <a:ext cx="0" cy="253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9" name="Rectangle 27">
                  <a:extLst>
                    <a:ext uri="{FF2B5EF4-FFF2-40B4-BE49-F238E27FC236}">
                      <a16:creationId xmlns:a16="http://schemas.microsoft.com/office/drawing/2014/main" id="{AD08C63C-7718-88CD-544A-E8A0449942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40" y="3108"/>
                  <a:ext cx="739" cy="2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cs-CZ" altLang="cs-CZ" sz="1200" dirty="0">
                      <a:solidFill>
                        <a:srgbClr val="002060"/>
                      </a:solidFill>
                      <a:latin typeface="Candara" pitchFamily="34" charset="0"/>
                    </a:rPr>
                    <a:t>P</a:t>
                  </a:r>
                  <a:r>
                    <a:rPr lang="en-US" altLang="cs-CZ" sz="1200" dirty="0">
                      <a:solidFill>
                        <a:srgbClr val="002060"/>
                      </a:solidFill>
                      <a:latin typeface="Candara" pitchFamily="34" charset="0"/>
                    </a:rPr>
                    <a:t>re- </a:t>
                  </a:r>
                </a:p>
                <a:p>
                  <a:r>
                    <a:rPr lang="en-US" altLang="cs-CZ" sz="1200" dirty="0">
                      <a:solidFill>
                        <a:srgbClr val="002060"/>
                      </a:solidFill>
                      <a:latin typeface="Candara" pitchFamily="34" charset="0"/>
                    </a:rPr>
                    <a:t>production</a:t>
                  </a:r>
                  <a:endParaRPr lang="de-DE" altLang="cs-CZ" sz="1200" dirty="0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40" name="Rectangle 28">
                  <a:extLst>
                    <a:ext uri="{FF2B5EF4-FFF2-40B4-BE49-F238E27FC236}">
                      <a16:creationId xmlns:a16="http://schemas.microsoft.com/office/drawing/2014/main" id="{6D682F3E-1012-9CFC-C4E9-51A8EFD777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4" y="3165"/>
                  <a:ext cx="739" cy="17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cs-CZ" sz="1200" dirty="0">
                      <a:solidFill>
                        <a:srgbClr val="002060"/>
                      </a:solidFill>
                      <a:latin typeface="Candara" pitchFamily="34" charset="0"/>
                    </a:rPr>
                    <a:t>Production</a:t>
                  </a:r>
                  <a:endParaRPr lang="de-DE" altLang="cs-CZ" sz="1200" dirty="0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41" name="Rectangle 29">
                  <a:extLst>
                    <a:ext uri="{FF2B5EF4-FFF2-40B4-BE49-F238E27FC236}">
                      <a16:creationId xmlns:a16="http://schemas.microsoft.com/office/drawing/2014/main" id="{C48ABA8F-B724-C83B-E921-327771DD97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21" y="3168"/>
                  <a:ext cx="587" cy="17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US" altLang="cs-CZ" sz="1200" dirty="0">
                      <a:solidFill>
                        <a:srgbClr val="002060"/>
                      </a:solidFill>
                      <a:latin typeface="Candara" pitchFamily="34" charset="0"/>
                    </a:rPr>
                    <a:t>Lifetime</a:t>
                  </a:r>
                  <a:endParaRPr lang="de-DE" altLang="cs-CZ" sz="1200" dirty="0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42" name="Rectangle 30">
                  <a:extLst>
                    <a:ext uri="{FF2B5EF4-FFF2-40B4-BE49-F238E27FC236}">
                      <a16:creationId xmlns:a16="http://schemas.microsoft.com/office/drawing/2014/main" id="{A9A4EFD9-65FD-41BD-6F77-162F7DB894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>
                  <a:off x="2946" y="1909"/>
                  <a:ext cx="671" cy="37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/>
                  <a:r>
                    <a:rPr lang="de-DE" altLang="cs-CZ" sz="1200" dirty="0">
                      <a:solidFill>
                        <a:srgbClr val="002060"/>
                      </a:solidFill>
                      <a:latin typeface="Candara" pitchFamily="34" charset="0"/>
                    </a:rPr>
                    <a:t>Validation tests</a:t>
                  </a:r>
                </a:p>
              </p:txBody>
            </p:sp>
            <p:sp>
              <p:nvSpPr>
                <p:cNvPr id="43" name="Text Box 35">
                  <a:extLst>
                    <a:ext uri="{FF2B5EF4-FFF2-40B4-BE49-F238E27FC236}">
                      <a16:creationId xmlns:a16="http://schemas.microsoft.com/office/drawing/2014/main" id="{3EE989DE-8EC7-3663-DDA6-F0BD964242F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23" y="890"/>
                  <a:ext cx="1475" cy="234"/>
                </a:xfrm>
                <a:prstGeom prst="rect">
                  <a:avLst/>
                </a:prstGeom>
                <a:solidFill>
                  <a:srgbClr val="92D05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200"/>
                    </a:spcBef>
                    <a:spcAft>
                      <a:spcPts val="200"/>
                    </a:spcAft>
                    <a:buClr>
                      <a:schemeClr val="accent1"/>
                    </a:buClr>
                    <a:buSzPct val="100000"/>
                    <a:buFont typeface="Calibri" pitchFamily="34" charset="0"/>
                    <a:buChar char=" "/>
                    <a:defRPr sz="2000">
                      <a:solidFill>
                        <a:srgbClr val="404040"/>
                      </a:solidFill>
                      <a:latin typeface="Calibri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>
                      <a:solidFill>
                        <a:srgbClr val="404040"/>
                      </a:solidFill>
                      <a:latin typeface="Calibri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lang="en-US" altLang="cs-CZ" sz="1800" dirty="0">
                      <a:solidFill>
                        <a:schemeClr val="bg1"/>
                      </a:solidFill>
                      <a:latin typeface="Candara" pitchFamily="34" charset="0"/>
                    </a:rPr>
                    <a:t>Preventive costs</a:t>
                  </a:r>
                  <a:endParaRPr lang="de-DE" altLang="cs-CZ" sz="1800" dirty="0">
                    <a:solidFill>
                      <a:schemeClr val="bg1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44" name="Text Box 36">
                  <a:extLst>
                    <a:ext uri="{FF2B5EF4-FFF2-40B4-BE49-F238E27FC236}">
                      <a16:creationId xmlns:a16="http://schemas.microsoft.com/office/drawing/2014/main" id="{D052142C-BC76-E5ED-672B-1D948514F66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02" y="900"/>
                  <a:ext cx="1370" cy="14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200"/>
                    </a:spcBef>
                    <a:spcAft>
                      <a:spcPts val="200"/>
                    </a:spcAft>
                    <a:buClr>
                      <a:schemeClr val="accent1"/>
                    </a:buClr>
                    <a:buSzPct val="100000"/>
                    <a:buFont typeface="Calibri" pitchFamily="34" charset="0"/>
                    <a:buChar char=" "/>
                    <a:defRPr sz="2000">
                      <a:solidFill>
                        <a:srgbClr val="404040"/>
                      </a:solidFill>
                      <a:latin typeface="Calibri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>
                      <a:solidFill>
                        <a:srgbClr val="404040"/>
                      </a:solidFill>
                      <a:latin typeface="Calibri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endParaRPr lang="de-DE" altLang="cs-CZ" sz="1400" dirty="0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  <p:sp>
              <p:nvSpPr>
                <p:cNvPr id="45" name="Text Box 37">
                  <a:extLst>
                    <a:ext uri="{FF2B5EF4-FFF2-40B4-BE49-F238E27FC236}">
                      <a16:creationId xmlns:a16="http://schemas.microsoft.com/office/drawing/2014/main" id="{FABA17DB-BFA7-C1BF-44F2-DEBF639FDF9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32" y="890"/>
                  <a:ext cx="1475" cy="234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square" lIns="0" tIns="0" rIns="0" bIns="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ts val="1200"/>
                    </a:spcBef>
                    <a:spcAft>
                      <a:spcPts val="200"/>
                    </a:spcAft>
                    <a:buClr>
                      <a:schemeClr val="accent1"/>
                    </a:buClr>
                    <a:buSzPct val="100000"/>
                    <a:buFont typeface="Calibri" pitchFamily="34" charset="0"/>
                    <a:buChar char=" "/>
                    <a:defRPr sz="2000">
                      <a:solidFill>
                        <a:srgbClr val="404040"/>
                      </a:solidFill>
                      <a:latin typeface="Calibri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>
                      <a:solidFill>
                        <a:srgbClr val="404040"/>
                      </a:solidFill>
                      <a:latin typeface="Calibri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lnSpc>
                      <a:spcPct val="90000"/>
                    </a:lnSpc>
                    <a:spcBef>
                      <a:spcPts val="200"/>
                    </a:spcBef>
                    <a:spcAft>
                      <a:spcPts val="400"/>
                    </a:spcAft>
                    <a:buClr>
                      <a:schemeClr val="accent1"/>
                    </a:buClr>
                    <a:buFont typeface="Calibri" pitchFamily="34" charset="0"/>
                    <a:buChar char="◦"/>
                    <a:defRPr sz="1400">
                      <a:solidFill>
                        <a:srgbClr val="404040"/>
                      </a:solidFill>
                      <a:latin typeface="Calibri" pitchFamily="34" charset="0"/>
                    </a:defRPr>
                  </a:lvl9pPr>
                </a:lstStyle>
                <a:p>
                  <a:pPr algn="ctr">
                    <a:lnSpc>
                      <a:spcPct val="7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lang="en-US" altLang="cs-CZ" sz="1800" dirty="0">
                      <a:solidFill>
                        <a:srgbClr val="002060"/>
                      </a:solidFill>
                      <a:latin typeface="Candara" pitchFamily="34" charset="0"/>
                    </a:rPr>
                    <a:t>Warranty costs</a:t>
                  </a:r>
                  <a:r>
                    <a:rPr lang="cs-CZ" altLang="cs-CZ" sz="1800" dirty="0">
                      <a:solidFill>
                        <a:srgbClr val="002060"/>
                      </a:solidFill>
                      <a:latin typeface="Candara" pitchFamily="34" charset="0"/>
                    </a:rPr>
                    <a:t> </a:t>
                  </a:r>
                </a:p>
              </p:txBody>
            </p:sp>
            <p:sp>
              <p:nvSpPr>
                <p:cNvPr id="46" name="Rectangle 38">
                  <a:extLst>
                    <a:ext uri="{FF2B5EF4-FFF2-40B4-BE49-F238E27FC236}">
                      <a16:creationId xmlns:a16="http://schemas.microsoft.com/office/drawing/2014/main" id="{31491B7C-BE76-A75D-B2C9-CAE86B0027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200000">
                  <a:off x="1153" y="2107"/>
                  <a:ext cx="805" cy="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/>
                  <a:r>
                    <a:rPr lang="cs-CZ" altLang="cs-CZ" sz="1200">
                      <a:solidFill>
                        <a:srgbClr val="002060"/>
                      </a:solidFill>
                      <a:latin typeface="Candara" pitchFamily="34" charset="0"/>
                    </a:rPr>
                    <a:t>P-FMEA</a:t>
                  </a:r>
                  <a:endParaRPr lang="cs-CZ" altLang="cs-CZ" sz="1400">
                    <a:solidFill>
                      <a:srgbClr val="002060"/>
                    </a:solidFill>
                    <a:latin typeface="Candara" pitchFamily="34" charset="0"/>
                  </a:endParaRPr>
                </a:p>
              </p:txBody>
            </p:sp>
          </p:grp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BA040C50-B09B-FF8A-A11C-7FDD2495521D}"/>
                  </a:ext>
                </a:extLst>
              </p:cNvPr>
              <p:cNvSpPr/>
              <p:nvPr/>
            </p:nvSpPr>
            <p:spPr>
              <a:xfrm>
                <a:off x="3592986" y="1294251"/>
                <a:ext cx="1800000" cy="36000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 sz="1800" dirty="0">
                    <a:solidFill>
                      <a:srgbClr val="002060"/>
                    </a:solidFill>
                    <a:latin typeface="Candara" pitchFamily="34" charset="0"/>
                  </a:rPr>
                  <a:t>Cost of validation </a:t>
                </a:r>
              </a:p>
            </p:txBody>
          </p:sp>
        </p:grp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B7F6292-386D-5272-F851-2B5B6786557D}"/>
                </a:ext>
              </a:extLst>
            </p:cNvPr>
            <p:cNvSpPr/>
            <p:nvPr/>
          </p:nvSpPr>
          <p:spPr>
            <a:xfrm>
              <a:off x="1942277" y="5014409"/>
              <a:ext cx="323518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>
                  <a:latin typeface="Candara" panose="020E0502030303020204" pitchFamily="34" charset="0"/>
                </a:rPr>
                <a:t>Manufacturer / supplier</a:t>
              </a:r>
            </a:p>
          </p:txBody>
        </p:sp>
        <p:pic>
          <p:nvPicPr>
            <p:cNvPr id="15" name="Picture 3">
              <a:extLst>
                <a:ext uri="{FF2B5EF4-FFF2-40B4-BE49-F238E27FC236}">
                  <a16:creationId xmlns:a16="http://schemas.microsoft.com/office/drawing/2014/main" id="{F6B9A9D1-65D1-11F1-7F27-219FD67D91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8222" y="4032223"/>
              <a:ext cx="655055" cy="493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55619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A9F70AC-1685-AD93-0737-3A7E91725324}"/>
              </a:ext>
            </a:extLst>
          </p:cNvPr>
          <p:cNvSpPr txBox="1">
            <a:spLocks/>
          </p:cNvSpPr>
          <p:nvPr/>
        </p:nvSpPr>
        <p:spPr bwMode="auto">
          <a:xfrm>
            <a:off x="1179679" y="28213"/>
            <a:ext cx="9832641" cy="40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6000" dirty="0">
                <a:latin typeface="Calibri" panose="020F0502020204030204" pitchFamily="34" charset="0"/>
                <a:cs typeface="Arial" pitchFamily="34" charset="0"/>
              </a:rPr>
              <a:t>Risk Assessment with FMEA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E297F48-5C5D-3CC5-51FA-FB9FEF809A3E}"/>
              </a:ext>
            </a:extLst>
          </p:cNvPr>
          <p:cNvGrpSpPr/>
          <p:nvPr/>
        </p:nvGrpSpPr>
        <p:grpSpPr>
          <a:xfrm>
            <a:off x="1705981" y="874772"/>
            <a:ext cx="5064790" cy="2801344"/>
            <a:chOff x="21560" y="948511"/>
            <a:chExt cx="5064790" cy="2801344"/>
          </a:xfrm>
        </p:grpSpPr>
        <p:pic>
          <p:nvPicPr>
            <p:cNvPr id="12" name="Picture 3">
              <a:extLst>
                <a:ext uri="{FF2B5EF4-FFF2-40B4-BE49-F238E27FC236}">
                  <a16:creationId xmlns:a16="http://schemas.microsoft.com/office/drawing/2014/main" id="{5F4FA19F-8C34-A269-4616-395AC5F12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60" y="1232669"/>
              <a:ext cx="5064790" cy="25171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666B60D-B9A2-C9E9-1712-711C0DE44477}"/>
                </a:ext>
              </a:extLst>
            </p:cNvPr>
            <p:cNvSpPr txBox="1"/>
            <p:nvPr/>
          </p:nvSpPr>
          <p:spPr bwMode="auto">
            <a:xfrm>
              <a:off x="39469" y="948511"/>
              <a:ext cx="646331" cy="246221"/>
            </a:xfrm>
            <a:prstGeom prst="rect">
              <a:avLst/>
            </a:prstGeom>
            <a:solidFill>
              <a:srgbClr val="A7A8AA"/>
            </a:solidFill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rtlCol="0">
              <a:prstTxWarp prst="textNoShape">
                <a:avLst/>
              </a:prstTxWarp>
              <a:spAutoFit/>
            </a:bodyPr>
            <a:lstStyle/>
            <a:p>
              <a:pPr marR="0" algn="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Pct val="100000"/>
                <a:tabLst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-109" charset="0"/>
                  <a:ea typeface="ヒラギノ角ゴ Pro W3" pitchFamily="-109" charset="-128"/>
                  <a:cs typeface="Arial"/>
                </a:rPr>
                <a:t>Severity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09" charset="0"/>
                <a:ea typeface="ヒラギノ角ゴ Pro W3" pitchFamily="-109" charset="-128"/>
                <a:cs typeface="Arial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5135E1F-A4CB-00F1-DED8-409032248ABC}"/>
              </a:ext>
            </a:extLst>
          </p:cNvPr>
          <p:cNvGrpSpPr/>
          <p:nvPr/>
        </p:nvGrpSpPr>
        <p:grpSpPr>
          <a:xfrm>
            <a:off x="1714365" y="3768774"/>
            <a:ext cx="5086350" cy="2529712"/>
            <a:chOff x="39469" y="3842513"/>
            <a:chExt cx="5086350" cy="2529712"/>
          </a:xfrm>
        </p:grpSpPr>
        <p:pic>
          <p:nvPicPr>
            <p:cNvPr id="15" name="Picture 7">
              <a:extLst>
                <a:ext uri="{FF2B5EF4-FFF2-40B4-BE49-F238E27FC236}">
                  <a16:creationId xmlns:a16="http://schemas.microsoft.com/office/drawing/2014/main" id="{5E40CB86-E71C-B873-816A-0784C0E7DF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9" y="4102683"/>
              <a:ext cx="5086350" cy="2269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7BFFC13-9027-40D8-646F-156C67DC0804}"/>
                </a:ext>
              </a:extLst>
            </p:cNvPr>
            <p:cNvSpPr txBox="1"/>
            <p:nvPr/>
          </p:nvSpPr>
          <p:spPr bwMode="auto">
            <a:xfrm>
              <a:off x="63282" y="3842513"/>
              <a:ext cx="845103" cy="246221"/>
            </a:xfrm>
            <a:prstGeom prst="rect">
              <a:avLst/>
            </a:prstGeom>
            <a:solidFill>
              <a:srgbClr val="A7A8AA"/>
            </a:solidFill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rtlCol="0">
              <a:prstTxWarp prst="textNoShape">
                <a:avLst/>
              </a:prstTxWarp>
              <a:spAutoFit/>
            </a:bodyPr>
            <a:lstStyle/>
            <a:p>
              <a:pPr marR="0" algn="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Pct val="100000"/>
                <a:tabLst/>
              </a:pPr>
              <a:r>
                <a:rPr lang="en-US" sz="1000" dirty="0">
                  <a:solidFill>
                    <a:schemeClr val="tx1"/>
                  </a:solidFill>
                  <a:latin typeface="Arial" pitchFamily="-109" charset="0"/>
                  <a:ea typeface="ヒラギノ角ゴ Pro W3" pitchFamily="-109" charset="-128"/>
                  <a:cs typeface="Arial"/>
                </a:rPr>
                <a:t>Occurrence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09" charset="0"/>
                <a:ea typeface="ヒラギノ角ゴ Pro W3" pitchFamily="-109" charset="-128"/>
                <a:cs typeface="Arial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C8B98D8-6433-01CC-96AA-25ED241A6C91}"/>
              </a:ext>
            </a:extLst>
          </p:cNvPr>
          <p:cNvGrpSpPr/>
          <p:nvPr/>
        </p:nvGrpSpPr>
        <p:grpSpPr>
          <a:xfrm>
            <a:off x="6770771" y="2171301"/>
            <a:ext cx="4057650" cy="2227422"/>
            <a:chOff x="5086350" y="2245040"/>
            <a:chExt cx="4057650" cy="2227422"/>
          </a:xfrm>
        </p:grpSpPr>
        <p:pic>
          <p:nvPicPr>
            <p:cNvPr id="18" name="Picture 6">
              <a:extLst>
                <a:ext uri="{FF2B5EF4-FFF2-40B4-BE49-F238E27FC236}">
                  <a16:creationId xmlns:a16="http://schemas.microsoft.com/office/drawing/2014/main" id="{E0422E5D-192D-ABC0-191B-CC89A86426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6350" y="2523372"/>
              <a:ext cx="4057650" cy="19490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A39FA88-8859-98BD-696F-74F6AD98DA6C}"/>
                </a:ext>
              </a:extLst>
            </p:cNvPr>
            <p:cNvSpPr txBox="1"/>
            <p:nvPr/>
          </p:nvSpPr>
          <p:spPr bwMode="auto">
            <a:xfrm>
              <a:off x="5127625" y="2245040"/>
              <a:ext cx="723275" cy="246221"/>
            </a:xfrm>
            <a:prstGeom prst="rect">
              <a:avLst/>
            </a:prstGeom>
            <a:solidFill>
              <a:srgbClr val="A7A8AA"/>
            </a:solidFill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rtlCol="0">
              <a:prstTxWarp prst="textNoShape">
                <a:avLst/>
              </a:prstTxWarp>
              <a:spAutoFit/>
            </a:bodyPr>
            <a:lstStyle/>
            <a:p>
              <a:pPr marR="0" algn="r" defTabSz="4572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Pct val="100000"/>
                <a:tabLst/>
              </a:pPr>
              <a:r>
                <a:rPr lang="en-US" sz="1000" noProof="0" dirty="0">
                  <a:solidFill>
                    <a:schemeClr val="tx1"/>
                  </a:solidFill>
                  <a:latin typeface="Arial" pitchFamily="-109" charset="0"/>
                  <a:ea typeface="ヒラギノ角ゴ Pro W3" pitchFamily="-109" charset="-128"/>
                  <a:cs typeface="Arial"/>
                </a:rPr>
                <a:t>Detection</a:t>
              </a:r>
              <a:endPara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09" charset="0"/>
                <a:ea typeface="ヒラギノ角ゴ Pro W3" pitchFamily="-109" charset="-128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929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461C6AF-14E0-8967-4BEE-1D11A60B8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0" y="917989"/>
            <a:ext cx="9144000" cy="377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11945C8-4579-06C3-894F-411BB3931E97}"/>
              </a:ext>
            </a:extLst>
          </p:cNvPr>
          <p:cNvSpPr txBox="1"/>
          <p:nvPr/>
        </p:nvSpPr>
        <p:spPr>
          <a:xfrm>
            <a:off x="1600199" y="2806720"/>
            <a:ext cx="9144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CASTING ATTACH TORQUE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E76603-D5C6-2EB4-A686-D11A4F76B0FE}"/>
              </a:ext>
            </a:extLst>
          </p:cNvPr>
          <p:cNvSpPr txBox="1"/>
          <p:nvPr/>
        </p:nvSpPr>
        <p:spPr>
          <a:xfrm>
            <a:off x="2696134" y="2852886"/>
            <a:ext cx="762000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OVER TORQUE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0FE0CB-D343-D84E-DE85-C96623D93594}"/>
              </a:ext>
            </a:extLst>
          </p:cNvPr>
          <p:cNvSpPr txBox="1"/>
          <p:nvPr/>
        </p:nvSpPr>
        <p:spPr>
          <a:xfrm>
            <a:off x="2673722" y="3488481"/>
            <a:ext cx="838200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UNDER TORQUE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34B9C9-376A-399D-10AF-D50A9A4C2484}"/>
              </a:ext>
            </a:extLst>
          </p:cNvPr>
          <p:cNvSpPr txBox="1"/>
          <p:nvPr/>
        </p:nvSpPr>
        <p:spPr>
          <a:xfrm>
            <a:off x="2696134" y="4164555"/>
            <a:ext cx="822512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CROSS THREAD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AC2015-205E-3B8B-14CF-60F69EA48427}"/>
              </a:ext>
            </a:extLst>
          </p:cNvPr>
          <p:cNvSpPr txBox="1"/>
          <p:nvPr/>
        </p:nvSpPr>
        <p:spPr>
          <a:xfrm>
            <a:off x="3657599" y="2806720"/>
            <a:ext cx="7620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CASTING FRACTURE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43DAA1-DD03-E574-64AA-70527F3B1CD6}"/>
              </a:ext>
            </a:extLst>
          </p:cNvPr>
          <p:cNvSpPr txBox="1"/>
          <p:nvPr/>
        </p:nvSpPr>
        <p:spPr>
          <a:xfrm>
            <a:off x="3626223" y="3442315"/>
            <a:ext cx="7620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CASTING SEPARATION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FCD7F-1A77-DCD5-C068-744D8FC55E37}"/>
              </a:ext>
            </a:extLst>
          </p:cNvPr>
          <p:cNvSpPr txBox="1"/>
          <p:nvPr/>
        </p:nvSpPr>
        <p:spPr>
          <a:xfrm>
            <a:off x="3657599" y="4118389"/>
            <a:ext cx="7620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CASTING SEPARATION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368F3B-50CB-F8B9-1B37-F774107464FC}"/>
              </a:ext>
            </a:extLst>
          </p:cNvPr>
          <p:cNvSpPr txBox="1"/>
          <p:nvPr/>
        </p:nvSpPr>
        <p:spPr>
          <a:xfrm>
            <a:off x="4576480" y="2852886"/>
            <a:ext cx="316007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5DF17F-9F6B-03B0-BBC0-EEC7282F7CA0}"/>
              </a:ext>
            </a:extLst>
          </p:cNvPr>
          <p:cNvSpPr txBox="1"/>
          <p:nvPr/>
        </p:nvSpPr>
        <p:spPr>
          <a:xfrm>
            <a:off x="4655481" y="4164555"/>
            <a:ext cx="158003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E6A69C3-182C-3E3E-AB90-837448955E74}"/>
              </a:ext>
            </a:extLst>
          </p:cNvPr>
          <p:cNvSpPr txBox="1"/>
          <p:nvPr/>
        </p:nvSpPr>
        <p:spPr>
          <a:xfrm>
            <a:off x="4664443" y="3488481"/>
            <a:ext cx="158003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B5D49F-5370-432E-6E96-FFC1EB187E57}"/>
              </a:ext>
            </a:extLst>
          </p:cNvPr>
          <p:cNvSpPr txBox="1"/>
          <p:nvPr/>
        </p:nvSpPr>
        <p:spPr>
          <a:xfrm>
            <a:off x="5105399" y="2803889"/>
            <a:ext cx="9144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TORQUE WRENCH NOT CONTROLLED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64FE58C-9E0C-0623-7969-0CBBEE62E502}"/>
              </a:ext>
            </a:extLst>
          </p:cNvPr>
          <p:cNvSpPr txBox="1"/>
          <p:nvPr/>
        </p:nvSpPr>
        <p:spPr>
          <a:xfrm>
            <a:off x="5121087" y="3442314"/>
            <a:ext cx="9144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TORQUE WRENCH NOT USED/ CONTROLLED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E865A0-6809-33BC-C9E3-E298950458C0}"/>
              </a:ext>
            </a:extLst>
          </p:cNvPr>
          <p:cNvSpPr txBox="1"/>
          <p:nvPr/>
        </p:nvSpPr>
        <p:spPr>
          <a:xfrm>
            <a:off x="5121087" y="4118389"/>
            <a:ext cx="914400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 LEAD IN ON  BOLT THREAD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14C801-9D7E-D76C-CA7C-48FF96318FE9}"/>
              </a:ext>
            </a:extLst>
          </p:cNvPr>
          <p:cNvSpPr txBox="1"/>
          <p:nvPr/>
        </p:nvSpPr>
        <p:spPr>
          <a:xfrm>
            <a:off x="6324599" y="2842741"/>
            <a:ext cx="158003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398D3FB-FF6A-DC26-B407-7FF7A42A0089}"/>
              </a:ext>
            </a:extLst>
          </p:cNvPr>
          <p:cNvSpPr txBox="1"/>
          <p:nvPr/>
        </p:nvSpPr>
        <p:spPr>
          <a:xfrm>
            <a:off x="6629399" y="2796574"/>
            <a:ext cx="9144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DC TORQUE WRENCH USED / LINKED TO OMS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D3BA47-3B3D-F857-EEF0-BDD3D57E91D4}"/>
              </a:ext>
            </a:extLst>
          </p:cNvPr>
          <p:cNvSpPr txBox="1"/>
          <p:nvPr/>
        </p:nvSpPr>
        <p:spPr>
          <a:xfrm>
            <a:off x="7696199" y="2842741"/>
            <a:ext cx="158003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562198-1FC5-C36F-D50A-49B1B16FDCAE}"/>
              </a:ext>
            </a:extLst>
          </p:cNvPr>
          <p:cNvSpPr txBox="1"/>
          <p:nvPr/>
        </p:nvSpPr>
        <p:spPr>
          <a:xfrm>
            <a:off x="7897903" y="2839438"/>
            <a:ext cx="316007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ABDD9F-83D5-246D-31D1-732F9B12B492}"/>
              </a:ext>
            </a:extLst>
          </p:cNvPr>
          <p:cNvSpPr txBox="1"/>
          <p:nvPr/>
        </p:nvSpPr>
        <p:spPr>
          <a:xfrm>
            <a:off x="8228007" y="2668220"/>
            <a:ext cx="833068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ADD TORQUE ALARM AND CALIBRATION AT START UP.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CAEE3F2-C0D2-601E-A9A5-C93592D79F1D}"/>
              </a:ext>
            </a:extLst>
          </p:cNvPr>
          <p:cNvSpPr txBox="1"/>
          <p:nvPr/>
        </p:nvSpPr>
        <p:spPr>
          <a:xfrm>
            <a:off x="9102859" y="2799122"/>
            <a:ext cx="844924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JENNY TONE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29B697C-1954-52F4-C7A8-2AD658B9C232}"/>
              </a:ext>
            </a:extLst>
          </p:cNvPr>
          <p:cNvSpPr txBox="1"/>
          <p:nvPr/>
        </p:nvSpPr>
        <p:spPr>
          <a:xfrm>
            <a:off x="9867897" y="2796574"/>
            <a:ext cx="316007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44A87E2-5ACF-BBFF-8953-E7329066D548}"/>
              </a:ext>
            </a:extLst>
          </p:cNvPr>
          <p:cNvSpPr txBox="1"/>
          <p:nvPr/>
        </p:nvSpPr>
        <p:spPr>
          <a:xfrm>
            <a:off x="10132914" y="2806437"/>
            <a:ext cx="158003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D5650E9-F50E-958C-ABDF-FCEE6D326433}"/>
              </a:ext>
            </a:extLst>
          </p:cNvPr>
          <p:cNvSpPr txBox="1"/>
          <p:nvPr/>
        </p:nvSpPr>
        <p:spPr>
          <a:xfrm>
            <a:off x="10358717" y="2806720"/>
            <a:ext cx="304801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0C76577-01F2-98DF-7619-5C31DCB3C125}"/>
              </a:ext>
            </a:extLst>
          </p:cNvPr>
          <p:cNvSpPr txBox="1"/>
          <p:nvPr/>
        </p:nvSpPr>
        <p:spPr>
          <a:xfrm>
            <a:off x="10285314" y="2807481"/>
            <a:ext cx="158003" cy="1846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A1E4F13-8B79-2867-A32C-DAE6E30D628B}"/>
              </a:ext>
            </a:extLst>
          </p:cNvPr>
          <p:cNvSpPr txBox="1"/>
          <p:nvPr/>
        </p:nvSpPr>
        <p:spPr>
          <a:xfrm>
            <a:off x="5414467" y="1146589"/>
            <a:ext cx="2053132" cy="25391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05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2E70298-C8A9-8D59-6081-2400432372E4}"/>
              </a:ext>
            </a:extLst>
          </p:cNvPr>
          <p:cNvSpPr txBox="1">
            <a:spLocks/>
          </p:cNvSpPr>
          <p:nvPr/>
        </p:nvSpPr>
        <p:spPr bwMode="auto">
          <a:xfrm>
            <a:off x="1277938" y="29759"/>
            <a:ext cx="9636124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6000" dirty="0">
                <a:latin typeface="Calibri" panose="020F0502020204030204" pitchFamily="34" charset="0"/>
                <a:cs typeface="Arial" pitchFamily="34" charset="0"/>
              </a:rPr>
              <a:t>Risk Assessment with FMEA</a:t>
            </a:r>
          </a:p>
        </p:txBody>
      </p:sp>
      <p:pic>
        <p:nvPicPr>
          <p:cNvPr id="34" name="Picture 3">
            <a:extLst>
              <a:ext uri="{FF2B5EF4-FFF2-40B4-BE49-F238E27FC236}">
                <a16:creationId xmlns:a16="http://schemas.microsoft.com/office/drawing/2014/main" id="{3002863A-B218-6D3D-3EBC-AD7A636AA7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38300" y="4677184"/>
            <a:ext cx="2957500" cy="146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7">
            <a:extLst>
              <a:ext uri="{FF2B5EF4-FFF2-40B4-BE49-F238E27FC236}">
                <a16:creationId xmlns:a16="http://schemas.microsoft.com/office/drawing/2014/main" id="{B7A6B052-D30D-8B07-A064-C9EB6AD4F1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4443" y="4675392"/>
            <a:ext cx="3285491" cy="1465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6">
            <a:extLst>
              <a:ext uri="{FF2B5EF4-FFF2-40B4-BE49-F238E27FC236}">
                <a16:creationId xmlns:a16="http://schemas.microsoft.com/office/drawing/2014/main" id="{9CFAF699-8072-88B9-DA0D-07C139F11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49934" y="4677184"/>
            <a:ext cx="2693884" cy="1294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292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5E3BFE-8288-12B6-2149-45A9CB9C7AEE}"/>
              </a:ext>
            </a:extLst>
          </p:cNvPr>
          <p:cNvSpPr txBox="1">
            <a:spLocks noChangeArrowheads="1"/>
          </p:cNvSpPr>
          <p:nvPr/>
        </p:nvSpPr>
        <p:spPr>
          <a:xfrm>
            <a:off x="1296194" y="247649"/>
            <a:ext cx="9599611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dirty="0"/>
              <a:t>Risk Priority Number (RPN)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AD9499-DB2A-E3D4-4891-626BC3E0E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855" y="2116513"/>
            <a:ext cx="10016288" cy="74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>
              <a:spcBef>
                <a:spcPts val="575"/>
              </a:spcBef>
              <a:buFont typeface="Wingdings 2" pitchFamily="18" charset="2"/>
              <a:buChar char=""/>
            </a:pP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RPN is the product of the severity, occurrence, and detection scores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057E72E-AB99-0CC9-A958-4BE1EDE29FFD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D2AEC7AF-27C3-4545-A9C8-F6DD5518B680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22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06FCE871-C647-F277-4667-A2AF00F19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8042" y="3715732"/>
            <a:ext cx="1371600" cy="53340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altLang="en-US" dirty="0">
                <a:latin typeface="Arial Narrow" pitchFamily="34" charset="0"/>
              </a:rPr>
              <a:t>Severity</a:t>
            </a:r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112E3B5B-5D8C-1C18-C378-7F5EEB767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7642" y="3715732"/>
            <a:ext cx="1371600" cy="53340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altLang="en-US" dirty="0">
                <a:latin typeface="Arial Narrow" pitchFamily="34" charset="0"/>
              </a:rPr>
              <a:t>Occurrence</a:t>
            </a:r>
            <a:endParaRPr lang="en-US" altLang="en-US" dirty="0">
              <a:latin typeface="Times New Roman" pitchFamily="18" charset="0"/>
            </a:endParaRPr>
          </a:p>
        </p:txBody>
      </p:sp>
      <p:sp>
        <p:nvSpPr>
          <p:cNvPr id="10" name="AutoShape 6">
            <a:extLst>
              <a:ext uri="{FF2B5EF4-FFF2-40B4-BE49-F238E27FC236}">
                <a16:creationId xmlns:a16="http://schemas.microsoft.com/office/drawing/2014/main" id="{44482FDF-D911-9F55-841C-8E84A9601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7242" y="3715732"/>
            <a:ext cx="1371600" cy="53340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en-US" altLang="en-US" dirty="0">
                <a:latin typeface="Arial Narrow" pitchFamily="34" charset="0"/>
              </a:rPr>
              <a:t>Detection</a:t>
            </a:r>
            <a:endParaRPr lang="en-US" altLang="en-US" dirty="0">
              <a:latin typeface="Times New Roman" pitchFamily="18" charset="0"/>
            </a:endParaRPr>
          </a:p>
        </p:txBody>
      </p:sp>
      <p:sp>
        <p:nvSpPr>
          <p:cNvPr id="11" name="AutoShape 7">
            <a:extLst>
              <a:ext uri="{FF2B5EF4-FFF2-40B4-BE49-F238E27FC236}">
                <a16:creationId xmlns:a16="http://schemas.microsoft.com/office/drawing/2014/main" id="{6643136F-EEDA-9307-F77A-B03F0CA25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1642" y="3715732"/>
            <a:ext cx="1371600" cy="533400"/>
          </a:xfrm>
          <a:prstGeom prst="roundRect">
            <a:avLst>
              <a:gd name="adj" fmla="val 16667"/>
            </a:avLst>
          </a:prstGeom>
          <a:solidFill>
            <a:srgbClr val="CC33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defRPr/>
            </a:pPr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RPN</a:t>
            </a:r>
            <a:endParaRPr lang="en-US" alt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2" name="Text Box 8">
            <a:extLst>
              <a:ext uri="{FF2B5EF4-FFF2-40B4-BE49-F238E27FC236}">
                <a16:creationId xmlns:a16="http://schemas.microsoft.com/office/drawing/2014/main" id="{CF22F5B7-7DD5-0913-AF1F-086B9AEC4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0442" y="3715732"/>
            <a:ext cx="392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latin typeface="Tahoma" pitchFamily="34" charset="0"/>
              </a:rPr>
              <a:t>X</a:t>
            </a:r>
          </a:p>
        </p:txBody>
      </p:sp>
      <p:sp>
        <p:nvSpPr>
          <p:cNvPr id="13" name="Text Box 9">
            <a:extLst>
              <a:ext uri="{FF2B5EF4-FFF2-40B4-BE49-F238E27FC236}">
                <a16:creationId xmlns:a16="http://schemas.microsoft.com/office/drawing/2014/main" id="{DBD8A73C-7718-5279-456B-09CAA5C1C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642" y="3715732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dirty="0">
                <a:latin typeface="Tahoma" pitchFamily="34" charset="0"/>
              </a:rPr>
              <a:t>X</a:t>
            </a:r>
          </a:p>
        </p:txBody>
      </p:sp>
      <p:sp>
        <p:nvSpPr>
          <p:cNvPr id="14" name="Text Box 10">
            <a:extLst>
              <a:ext uri="{FF2B5EF4-FFF2-40B4-BE49-F238E27FC236}">
                <a16:creationId xmlns:a16="http://schemas.microsoft.com/office/drawing/2014/main" id="{37BF9745-5F07-99E8-3A63-D26C560C3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542" y="3715732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dirty="0">
                <a:latin typeface="Tahoma" pitchFamily="34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151173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5F9B14-FC00-95AC-6D62-E4ED16B0B738}"/>
              </a:ext>
            </a:extLst>
          </p:cNvPr>
          <p:cNvSpPr txBox="1">
            <a:spLocks noChangeArrowheads="1"/>
          </p:cNvSpPr>
          <p:nvPr/>
        </p:nvSpPr>
        <p:spPr>
          <a:xfrm>
            <a:off x="1296194" y="185516"/>
            <a:ext cx="9599611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dirty="0"/>
              <a:t>FMEA, 10 Steps Checklist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E8811C-A99B-29EE-3155-C7328E5308D5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D2AEC7AF-27C3-4545-A9C8-F6DD5518B680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23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D502A9-B8A6-1BD0-267A-12BCEAE68897}"/>
              </a:ext>
            </a:extLst>
          </p:cNvPr>
          <p:cNvSpPr/>
          <p:nvPr/>
        </p:nvSpPr>
        <p:spPr>
          <a:xfrm>
            <a:off x="272716" y="1105287"/>
            <a:ext cx="1177490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</a:rPr>
              <a:t>10 Steps to Conduct a PFMEA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</a:rPr>
              <a:t>Review the process</a:t>
            </a:r>
            <a:r>
              <a:rPr lang="en-US" sz="2000" dirty="0">
                <a:latin typeface="Calibri" panose="020F0502020204030204" pitchFamily="34" charset="0"/>
              </a:rPr>
              <a:t>—Use a process flowchart to identify each process component</a:t>
            </a:r>
            <a:endParaRPr lang="en-US" sz="2000" b="1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</a:rPr>
              <a:t>Brainstorm potential failure modes</a:t>
            </a:r>
            <a:r>
              <a:rPr lang="en-US" sz="2000" dirty="0">
                <a:latin typeface="Calibri" panose="020F0502020204030204" pitchFamily="34" charset="0"/>
              </a:rPr>
              <a:t>—Review existing documentation and data for clues</a:t>
            </a:r>
            <a:endParaRPr lang="en-US" sz="2000" b="1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</a:rPr>
              <a:t>List potential effects of failure</a:t>
            </a:r>
            <a:r>
              <a:rPr lang="en-US" sz="2000" dirty="0">
                <a:latin typeface="Calibri" panose="020F0502020204030204" pitchFamily="34" charset="0"/>
              </a:rPr>
              <a:t>—There may be more than one for each failure</a:t>
            </a:r>
            <a:endParaRPr lang="en-US" sz="2000" b="1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</a:rPr>
              <a:t>Assign Severity rankings</a:t>
            </a:r>
            <a:r>
              <a:rPr lang="en-US" sz="2000" dirty="0">
                <a:latin typeface="Calibri" panose="020F0502020204030204" pitchFamily="34" charset="0"/>
              </a:rPr>
              <a:t>—Based on the severity of the consequences of failure</a:t>
            </a:r>
            <a:endParaRPr lang="en-US" sz="2000" b="1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</a:rPr>
              <a:t>Assign Occurrence rankings</a:t>
            </a:r>
            <a:r>
              <a:rPr lang="en-US" sz="2000" dirty="0">
                <a:latin typeface="Calibri" panose="020F0502020204030204" pitchFamily="34" charset="0"/>
              </a:rPr>
              <a:t>—Based on how frequently the cause of the failure is likely to occur</a:t>
            </a:r>
            <a:endParaRPr lang="en-US" sz="2000" b="1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</a:rPr>
              <a:t>Assign Detection rankings</a:t>
            </a:r>
            <a:r>
              <a:rPr lang="en-US" sz="2000" dirty="0">
                <a:latin typeface="Calibri" panose="020F0502020204030204" pitchFamily="34" charset="0"/>
              </a:rPr>
              <a:t>—Based on the chances the failure will be detected prior to the customer finding it</a:t>
            </a:r>
            <a:endParaRPr lang="en-US" sz="2000" b="1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</a:rPr>
              <a:t>Calculate the RPN</a:t>
            </a:r>
            <a:r>
              <a:rPr lang="en-US" sz="2000" dirty="0">
                <a:latin typeface="Calibri" panose="020F0502020204030204" pitchFamily="34" charset="0"/>
              </a:rPr>
              <a:t>—Severity X Occurrence X Detection</a:t>
            </a:r>
            <a:endParaRPr lang="en-US" sz="2000" b="1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</a:rPr>
              <a:t>Develop the action plan</a:t>
            </a:r>
            <a:r>
              <a:rPr lang="en-US" sz="2000" dirty="0">
                <a:latin typeface="Calibri" panose="020F0502020204030204" pitchFamily="34" charset="0"/>
              </a:rPr>
              <a:t>—Define who will do what by when</a:t>
            </a:r>
            <a:endParaRPr lang="en-US" sz="2000" b="1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</a:rPr>
              <a:t>Take action</a:t>
            </a:r>
            <a:r>
              <a:rPr lang="en-US" sz="2000" dirty="0">
                <a:latin typeface="Calibri" panose="020F0502020204030204" pitchFamily="34" charset="0"/>
              </a:rPr>
              <a:t>—Implement the improvements identified by your PFMEA team</a:t>
            </a:r>
            <a:endParaRPr lang="en-US" sz="2000" b="1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</a:rPr>
              <a:t>Calculate the resulting RPN</a:t>
            </a:r>
            <a:r>
              <a:rPr lang="en-US" sz="2000" dirty="0">
                <a:latin typeface="Calibri" panose="020F0502020204030204" pitchFamily="34" charset="0"/>
              </a:rPr>
              <a:t>—Re-evaluate each of the potential failures once improvements have been made and determine the impact of the improvements</a:t>
            </a:r>
            <a:endParaRPr lang="en-US" sz="2000" b="1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826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1DAAFCD-507C-6D1C-075F-FFC85851C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441" y="1076214"/>
            <a:ext cx="11855116" cy="4834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141287"/>
            <a:r>
              <a:rPr lang="en-US" altLang="en-US" sz="28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Purpose of the FMEA: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Methodology that facilitates process improvement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Identifies and eliminates concerns early in the development of a process or design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Improve internal and external customer satisfaction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Risk Management tool, focuses on prevention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FMEA may be a customer requirement (likely contractual, Level 3 PPAP, ISO 9001)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9FF6EAEF-08D9-E448-F3E9-E1D2B0A05CD4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BC2FC76A-8198-4DCD-A6B4-9E5E36E26F0F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3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A6E95860-1A9C-234E-C48D-68145E256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5763" y="88899"/>
            <a:ext cx="7640471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6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Purpose of the FMEA</a:t>
            </a:r>
          </a:p>
        </p:txBody>
      </p:sp>
    </p:spTree>
    <p:extLst>
      <p:ext uri="{BB962C8B-B14F-4D97-AF65-F5344CB8AC3E}">
        <p14:creationId xmlns:p14="http://schemas.microsoft.com/office/powerpoint/2010/main" val="147537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54E7E8A-8DFB-6A4E-4797-F98F943E9D08}"/>
              </a:ext>
            </a:extLst>
          </p:cNvPr>
          <p:cNvSpPr txBox="1">
            <a:spLocks noChangeArrowheads="1"/>
          </p:cNvSpPr>
          <p:nvPr/>
        </p:nvSpPr>
        <p:spPr>
          <a:xfrm>
            <a:off x="244349" y="297452"/>
            <a:ext cx="11703300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>
              <a:defRPr/>
            </a:pPr>
            <a:r>
              <a:rPr lang="en-US" altLang="en-US" dirty="0"/>
              <a:t>Learning FMEA, Training Objectives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D0FB52E-6528-2828-ECFD-5CC81ADC1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322" y="1304260"/>
            <a:ext cx="11835355" cy="357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Training Objectives: </a:t>
            </a:r>
          </a:p>
          <a:p>
            <a:pPr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 To understand the use of Failure Modes and Effect Analysis(FMEA)</a:t>
            </a:r>
          </a:p>
          <a:p>
            <a:pPr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 To learn the steps to developing FMEAs</a:t>
            </a:r>
          </a:p>
          <a:p>
            <a:pPr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 To summarize the different types of FMEAs</a:t>
            </a:r>
          </a:p>
          <a:p>
            <a:pPr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 To learn how to link the FMEA to other Process tools</a:t>
            </a:r>
          </a:p>
          <a:p>
            <a:pPr>
              <a:spcBef>
                <a:spcPct val="30000"/>
              </a:spcBef>
              <a:buFont typeface="Wingdings 2" pitchFamily="18" charset="2"/>
              <a:buNone/>
            </a:pPr>
            <a:endParaRPr lang="en-US" altLang="en-US" sz="2600" dirty="0">
              <a:solidFill>
                <a:schemeClr val="tx1"/>
              </a:solidFill>
              <a:latin typeface="Arial" pitchFamily="34" charset="0"/>
              <a:ea typeface="ヒラギノ角ゴ Pro W3"/>
              <a:cs typeface="Arial" pitchFamily="34" charset="0"/>
            </a:endParaRPr>
          </a:p>
          <a:p>
            <a:pPr>
              <a:spcBef>
                <a:spcPct val="30000"/>
              </a:spcBef>
            </a:pPr>
            <a:endParaRPr lang="en-US" altLang="en-US" sz="2600" dirty="0">
              <a:solidFill>
                <a:schemeClr val="tx1"/>
              </a:solidFill>
              <a:latin typeface="Arial" pitchFamily="34" charset="0"/>
              <a:ea typeface="ヒラギノ角ゴ Pro W3"/>
              <a:cs typeface="Arial" pitchFamily="34" charset="0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7D02CC4-8596-F2C1-B9ED-80465BF3F2B9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2A4D32F8-D8B1-4A86-9FA1-81D46236678D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4</a:t>
            </a:fld>
            <a:endParaRPr lang="en-US" altLang="en-US" sz="1400" dirty="0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772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4FB57C5-FB28-691C-04AC-1AADC1D43A32}"/>
              </a:ext>
            </a:extLst>
          </p:cNvPr>
          <p:cNvSpPr txBox="1">
            <a:spLocks noChangeArrowheads="1"/>
          </p:cNvSpPr>
          <p:nvPr/>
        </p:nvSpPr>
        <p:spPr>
          <a:xfrm>
            <a:off x="3011487" y="184150"/>
            <a:ext cx="6169025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>
              <a:defRPr/>
            </a:pPr>
            <a:r>
              <a:rPr lang="en-US" altLang="en-US" dirty="0"/>
              <a:t>FMEA, Summary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1CE99F4-04DF-6FD3-AE67-007F81D3D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9787" y="1242091"/>
            <a:ext cx="9192423" cy="4928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FMEA, a mathematical way to identify: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Failure modes, the ways in which a product or process can fail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The Effects and </a:t>
            </a:r>
            <a:r>
              <a:rPr lang="en-US" altLang="en-US" sz="2600" u="sng" dirty="0">
                <a:ea typeface="ヒラギノ角ゴ Pro W3"/>
                <a:cs typeface="Arial" pitchFamily="34" charset="0"/>
              </a:rPr>
              <a:t>Severity</a:t>
            </a:r>
            <a:r>
              <a:rPr lang="en-US" altLang="en-US" sz="2600" dirty="0">
                <a:ea typeface="ヒラギノ角ゴ Pro W3"/>
                <a:cs typeface="Arial" pitchFamily="34" charset="0"/>
              </a:rPr>
              <a:t> of a failure mode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sz="2600" dirty="0"/>
              <a:t>Potential causes of the failure mode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sz="2600" dirty="0"/>
              <a:t>The </a:t>
            </a:r>
            <a:r>
              <a:rPr lang="en-US" sz="2600" u="sng" dirty="0"/>
              <a:t>Occurrence</a:t>
            </a:r>
            <a:r>
              <a:rPr lang="en-US" sz="2600" dirty="0"/>
              <a:t> of a failure mode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sz="2600" dirty="0"/>
              <a:t>The </a:t>
            </a:r>
            <a:r>
              <a:rPr lang="en-US" sz="2600" u="sng" dirty="0"/>
              <a:t>Detection</a:t>
            </a:r>
            <a:r>
              <a:rPr lang="en-US" sz="2600" dirty="0"/>
              <a:t> of a failure mode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The level of risk (</a:t>
            </a:r>
            <a:r>
              <a:rPr lang="en-US" altLang="en-US" sz="2600" u="sng" dirty="0">
                <a:ea typeface="ヒラギノ角ゴ Pro W3"/>
                <a:cs typeface="Arial" pitchFamily="34" charset="0"/>
              </a:rPr>
              <a:t>Risk Priority Number</a:t>
            </a:r>
            <a:r>
              <a:rPr lang="en-US" altLang="en-US" sz="2600" dirty="0">
                <a:ea typeface="ヒラギノ角ゴ Pro W3"/>
                <a:cs typeface="Arial" pitchFamily="34" charset="0"/>
              </a:rPr>
              <a:t>)</a:t>
            </a:r>
          </a:p>
          <a:p>
            <a:pPr marL="679450" lvl="1" indent="-342900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Actions that should be taken to reduce the RPN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3677166-F40F-4E95-31D3-DE7587BD7C42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7316B35C-AAC7-44D0-BAF5-BD95D6BB1B74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5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CB012F-3C91-F444-8EA6-AD9C42593F37}"/>
              </a:ext>
            </a:extLst>
          </p:cNvPr>
          <p:cNvSpPr/>
          <p:nvPr/>
        </p:nvSpPr>
        <p:spPr>
          <a:xfrm>
            <a:off x="2091640" y="5184707"/>
            <a:ext cx="80087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altLang="en-US" sz="3200" dirty="0">
                <a:solidFill>
                  <a:srgbClr val="FF0000"/>
                </a:solidFill>
              </a:rPr>
              <a:t>RPN = Severity X Occurrence X Detection</a:t>
            </a:r>
          </a:p>
        </p:txBody>
      </p:sp>
    </p:spTree>
    <p:extLst>
      <p:ext uri="{BB962C8B-B14F-4D97-AF65-F5344CB8AC3E}">
        <p14:creationId xmlns:p14="http://schemas.microsoft.com/office/powerpoint/2010/main" val="406845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D2FDD3-DA16-9258-33C1-8847DB3ADEE5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11E28566-B0F9-439E-ADB4-38A1BB92FA47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6</a:t>
            </a:fld>
            <a:endParaRPr lang="en-US" altLang="en-US" sz="1400" dirty="0">
              <a:latin typeface="Franklin Gothic Book" pitchFamily="34" charset="0"/>
            </a:endParaRPr>
          </a:p>
        </p:txBody>
      </p:sp>
      <p:sp>
        <p:nvSpPr>
          <p:cNvPr id="7" name="Rectangle 1028">
            <a:extLst>
              <a:ext uri="{FF2B5EF4-FFF2-40B4-BE49-F238E27FC236}">
                <a16:creationId xmlns:a16="http://schemas.microsoft.com/office/drawing/2014/main" id="{382E5D74-A466-CFA4-B454-3BEFF728A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487" y="184150"/>
            <a:ext cx="6169025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2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Calibri"/>
                <a:ea typeface="ヒラギノ角ゴ Pro W3" pitchFamily="-109" charset="-128"/>
                <a:cs typeface="Calibri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  <a:ea typeface="ヒラギノ角ゴ Pro W3" pitchFamily="-109" charset="-128"/>
                <a:cs typeface="Calibri" pitchFamily="34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262626"/>
                </a:solidFill>
                <a:latin typeface="Arial" pitchFamily="-109" charset="0"/>
                <a:ea typeface="ヒラギノ角ゴ Pro W3" pitchFamily="-109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600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FMEA, Inputs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48B5BE-90C2-EBA1-4185-F4468F6BA903}"/>
              </a:ext>
            </a:extLst>
          </p:cNvPr>
          <p:cNvSpPr/>
          <p:nvPr/>
        </p:nvSpPr>
        <p:spPr>
          <a:xfrm>
            <a:off x="2250732" y="1102139"/>
            <a:ext cx="769053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6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Inputs might include other tools such as:</a:t>
            </a:r>
          </a:p>
          <a:p>
            <a:r>
              <a:rPr lang="en-US" altLang="en-US" sz="26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D-FMEA (Part and Assembly level) Defines VOC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Customer requirements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CTQ Flow down analysis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Quality Function Deployment (House Of Quality)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Risk assessments</a:t>
            </a:r>
          </a:p>
          <a:p>
            <a:pPr lvl="1"/>
            <a:endParaRPr lang="en-US" altLang="en-US" sz="2600" dirty="0">
              <a:latin typeface="Calibri" panose="020F0502020204030204" pitchFamily="34" charset="0"/>
              <a:ea typeface="ヒラギノ角ゴ Pro W3"/>
              <a:cs typeface="Arial" pitchFamily="34" charset="0"/>
            </a:endParaRPr>
          </a:p>
          <a:p>
            <a:r>
              <a:rPr lang="en-US" altLang="en-US" sz="26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P-FMEA (Process level) Delivers VOC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Process flowchart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Sequence Of Events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Process Tooling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  <a:ea typeface="ヒラギノ角ゴ Pro W3"/>
                <a:cs typeface="Arial" pitchFamily="34" charset="0"/>
              </a:rPr>
              <a:t>Poka-Yoke list</a:t>
            </a:r>
          </a:p>
        </p:txBody>
      </p:sp>
    </p:spTree>
    <p:extLst>
      <p:ext uri="{BB962C8B-B14F-4D97-AF65-F5344CB8AC3E}">
        <p14:creationId xmlns:p14="http://schemas.microsoft.com/office/powerpoint/2010/main" val="2002309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1028">
            <a:extLst>
              <a:ext uri="{FF2B5EF4-FFF2-40B4-BE49-F238E27FC236}">
                <a16:creationId xmlns:a16="http://schemas.microsoft.com/office/drawing/2014/main" id="{4485BE06-F6A4-D575-DAB0-916A3913F3DC}"/>
              </a:ext>
            </a:extLst>
          </p:cNvPr>
          <p:cNvSpPr txBox="1">
            <a:spLocks noChangeArrowheads="1"/>
          </p:cNvSpPr>
          <p:nvPr/>
        </p:nvSpPr>
        <p:spPr>
          <a:xfrm>
            <a:off x="858837" y="184150"/>
            <a:ext cx="10474325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dirty="0"/>
              <a:t>FMEA, Application Examples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8F84F488-0E8D-2129-D96B-E604A085E770}"/>
              </a:ext>
            </a:extLst>
          </p:cNvPr>
          <p:cNvSpPr txBox="1">
            <a:spLocks noChangeArrowheads="1"/>
          </p:cNvSpPr>
          <p:nvPr/>
        </p:nvSpPr>
        <p:spPr>
          <a:xfrm>
            <a:off x="80209" y="986004"/>
            <a:ext cx="12031579" cy="488599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There are several situations where an FMEA is the optimal tool to identify risk: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 Process-FMEA:</a:t>
            </a:r>
          </a:p>
          <a:p>
            <a:pPr lvl="1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/>
              <a:t> Introducing a new process</a:t>
            </a:r>
          </a:p>
          <a:p>
            <a:pPr lvl="1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/>
              <a:t> Reviewing existing processes after modifications </a:t>
            </a:r>
          </a:p>
          <a:p>
            <a:pPr lvl="1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/>
              <a:t> Introduce new Part Numbers on an existing Production Line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 Design-FMEA:</a:t>
            </a:r>
          </a:p>
          <a:p>
            <a:pPr lvl="1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/>
              <a:t> Introducing a new Design, Part, Sub Assembly or Assembly</a:t>
            </a:r>
          </a:p>
          <a:p>
            <a:pPr lvl="1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/>
              <a:t> Use an existing Design for another application</a:t>
            </a:r>
          </a:p>
          <a:p>
            <a:pPr lvl="1" algn="l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/>
              <a:t> Reviewing existing Designs after modifications</a:t>
            </a:r>
          </a:p>
          <a:p>
            <a:pPr>
              <a:spcBef>
                <a:spcPct val="50000"/>
              </a:spcBef>
              <a:buFont typeface="Wingdings 2" pitchFamily="18" charset="2"/>
              <a:buNone/>
              <a:defRPr/>
            </a:pPr>
            <a:endParaRPr lang="en-US" altLang="en-US" sz="26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EDC1CDC-5ABA-F93B-D4E3-5942B405E872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B104B53E-E48C-4AA4-842B-42CCAF9BF63E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7</a:t>
            </a:fld>
            <a:endParaRPr lang="en-US" altLang="en-US" sz="1400" dirty="0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81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94DD776-08D1-10B2-2C83-D6249491914B}"/>
              </a:ext>
            </a:extLst>
          </p:cNvPr>
          <p:cNvSpPr txBox="1">
            <a:spLocks noChangeArrowheads="1"/>
          </p:cNvSpPr>
          <p:nvPr/>
        </p:nvSpPr>
        <p:spPr>
          <a:xfrm>
            <a:off x="1356143" y="104775"/>
            <a:ext cx="9479714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dirty="0"/>
              <a:t>What Is A Failure Mode?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659384C-1A43-42C4-F612-7840C8D60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73" y="1023133"/>
            <a:ext cx="11678653" cy="53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A </a:t>
            </a:r>
            <a:r>
              <a:rPr lang="en-US" altLang="en-US" sz="2600" b="1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Failure Mode</a:t>
            </a:r>
            <a:r>
              <a:rPr lang="en-US" altLang="en-US" sz="2600" dirty="0">
                <a:solidFill>
                  <a:schemeClr val="tx1"/>
                </a:solidFill>
                <a:ea typeface="ヒラギノ角ゴ Pro W3"/>
                <a:cs typeface="Arial" pitchFamily="34" charset="0"/>
              </a:rPr>
              <a:t> is: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 The way in which the component, subassembly, product or process could fail to perform its intended function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 Failure modes may be the result of previous operations or may cause next operations to fail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 Things that could go wrong </a:t>
            </a:r>
            <a:r>
              <a:rPr lang="en-US" altLang="en-US" sz="2600" u="sng" dirty="0">
                <a:ea typeface="ヒラギノ角ゴ Pro W3"/>
                <a:cs typeface="Arial" pitchFamily="34" charset="0"/>
              </a:rPr>
              <a:t>INTERNALLY</a:t>
            </a:r>
            <a:r>
              <a:rPr lang="en-US" altLang="en-US" sz="2600" dirty="0">
                <a:ea typeface="ヒラギノ角ゴ Pro W3"/>
                <a:cs typeface="Arial" pitchFamily="34" charset="0"/>
              </a:rPr>
              <a:t>:</a:t>
            </a:r>
          </a:p>
          <a:p>
            <a:pPr lvl="2" algn="l"/>
            <a:r>
              <a:rPr lang="en-US" altLang="en-US" sz="2600" dirty="0">
                <a:ea typeface="ヒラギノ角ゴ Pro W3"/>
                <a:cs typeface="Arial" pitchFamily="34" charset="0"/>
              </a:rPr>
              <a:t>Warehouse</a:t>
            </a:r>
          </a:p>
          <a:p>
            <a:pPr lvl="2" algn="l"/>
            <a:r>
              <a:rPr lang="en-US" altLang="en-US" sz="2600" dirty="0">
                <a:ea typeface="ヒラギノ角ゴ Pro W3"/>
                <a:cs typeface="Arial" pitchFamily="34" charset="0"/>
              </a:rPr>
              <a:t>Production Process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ヒラギノ角ゴ Pro W3"/>
                <a:cs typeface="Arial" pitchFamily="34" charset="0"/>
              </a:rPr>
              <a:t> Things that could go wrong </a:t>
            </a:r>
            <a:r>
              <a:rPr lang="en-US" altLang="en-US" sz="2600" u="sng" dirty="0">
                <a:ea typeface="ヒラギノ角ゴ Pro W3"/>
                <a:cs typeface="Arial" pitchFamily="34" charset="0"/>
              </a:rPr>
              <a:t>EXTERNALLY</a:t>
            </a:r>
            <a:r>
              <a:rPr lang="en-US" altLang="en-US" sz="2600" dirty="0">
                <a:ea typeface="ヒラギノ角ゴ Pro W3"/>
                <a:cs typeface="Arial" pitchFamily="34" charset="0"/>
              </a:rPr>
              <a:t>:</a:t>
            </a:r>
          </a:p>
          <a:p>
            <a:pPr lvl="2" algn="l"/>
            <a:r>
              <a:rPr lang="en-US" altLang="en-US" sz="2600" dirty="0">
                <a:ea typeface="ヒラギノ角ゴ Pro W3"/>
                <a:cs typeface="Arial" pitchFamily="34" charset="0"/>
              </a:rPr>
              <a:t>Supplier Location</a:t>
            </a:r>
          </a:p>
          <a:p>
            <a:pPr lvl="2" algn="l"/>
            <a:r>
              <a:rPr lang="en-US" altLang="en-US" sz="2600" dirty="0">
                <a:ea typeface="ヒラギノ角ゴ Pro W3"/>
                <a:cs typeface="Arial" pitchFamily="34" charset="0"/>
              </a:rPr>
              <a:t>Final Customer</a:t>
            </a:r>
          </a:p>
          <a:p>
            <a:pPr lvl="1" algn="l"/>
            <a:endParaRPr lang="en-US" altLang="en-US" sz="2600" dirty="0">
              <a:ea typeface="ヒラギノ角ゴ Pro W3"/>
              <a:cs typeface="Arial" pitchFamily="34" charset="0"/>
            </a:endParaRPr>
          </a:p>
          <a:p>
            <a:pPr lvl="2" algn="l"/>
            <a:endParaRPr lang="en-US" altLang="en-US" sz="2600" dirty="0">
              <a:ea typeface="ヒラギノ角ゴ Pro W3"/>
              <a:cs typeface="Arial" pitchFamily="34" charset="0"/>
            </a:endParaRPr>
          </a:p>
          <a:p>
            <a:pPr lvl="1" algn="l"/>
            <a:endParaRPr lang="en-US" altLang="en-US" sz="2600" dirty="0">
              <a:ea typeface="ヒラギノ角ゴ Pro W3"/>
              <a:cs typeface="Arial" pitchFamily="34" charset="0"/>
            </a:endParaRPr>
          </a:p>
          <a:p>
            <a:pPr lvl="2" algn="l"/>
            <a:endParaRPr lang="en-US" altLang="en-US" sz="2600" dirty="0">
              <a:ea typeface="ヒラギノ角ゴ Pro W3"/>
              <a:cs typeface="Arial" pitchFamily="34" charset="0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BF4718D-92BC-582F-9FAE-C03D7F9CDC9E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26B900F0-37B3-40FE-9566-52E3A8FCAD3F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8</a:t>
            </a:fld>
            <a:endParaRPr lang="en-US" altLang="en-US" sz="1400" dirty="0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23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077629-79B5-52B3-BA24-31835A7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16063" y="6387845"/>
            <a:ext cx="337736" cy="365125"/>
          </a:xfrm>
        </p:spPr>
        <p:txBody>
          <a:bodyPr/>
          <a:lstStyle/>
          <a:p>
            <a:fld id="{561BFC99-6E59-499C-A4BD-677E562B6E9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0552D8D-BB07-990D-CE2C-3D5174732D4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448800" y="6388100"/>
            <a:ext cx="2743200" cy="365125"/>
          </a:xfrm>
          <a:prstGeom prst="rect">
            <a:avLst/>
          </a:prstGeom>
        </p:spPr>
        <p:txBody>
          <a:bodyPr/>
          <a:lstStyle/>
          <a:p>
            <a:fld id="{53972399-1081-A54F-8177-7C81F7EFF9E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DE0CD862-1665-20AF-0F20-078ED04DCA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9140000">
            <a:off x="1212850" y="2470150"/>
            <a:ext cx="6510338" cy="330200"/>
          </a:xfrm>
        </p:spPr>
        <p:txBody>
          <a:bodyPr/>
          <a:lstStyle/>
          <a:p>
            <a:pPr>
              <a:defRPr/>
            </a:pPr>
            <a:endParaRPr altLang="en-US" dirty="0"/>
          </a:p>
          <a:p>
            <a:pPr>
              <a:defRPr/>
            </a:pPr>
            <a:endParaRPr alt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7F69525-207D-C9CF-1F21-D4C68DFE7252}"/>
              </a:ext>
            </a:extLst>
          </p:cNvPr>
          <p:cNvSpPr txBox="1">
            <a:spLocks noChangeArrowheads="1"/>
          </p:cNvSpPr>
          <p:nvPr/>
        </p:nvSpPr>
        <p:spPr>
          <a:xfrm>
            <a:off x="1179639" y="135532"/>
            <a:ext cx="9836424" cy="7270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6000" b="0" i="0" kern="1200" cap="all" spc="-150" baseline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dirty="0"/>
              <a:t>When to Conduct an FMEA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826CFD-7097-D6AE-B763-9E29C8971E6C}"/>
              </a:ext>
            </a:extLst>
          </p:cNvPr>
          <p:cNvSpPr txBox="1">
            <a:spLocks noChangeArrowheads="1"/>
          </p:cNvSpPr>
          <p:nvPr/>
        </p:nvSpPr>
        <p:spPr>
          <a:xfrm>
            <a:off x="184484" y="1275211"/>
            <a:ext cx="11823031" cy="46997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800" cap="all" spc="100" baseline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When to Conduct an FMEA?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 Early in the New Product Introduction (A-Build) complete for B build.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 When new systems, products, and processes are being designed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 When existing designs or processes are being changed, FMEA’s to be updated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600" dirty="0">
                <a:solidFill>
                  <a:schemeClr val="tx1"/>
                </a:solidFill>
              </a:rPr>
              <a:t> When process improvements are made due to Corrective Action Requests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F6793A7-5706-B254-6C39-A8789F1DA54F}"/>
              </a:ext>
            </a:extLst>
          </p:cNvPr>
          <p:cNvSpPr txBox="1">
            <a:spLocks/>
          </p:cNvSpPr>
          <p:nvPr/>
        </p:nvSpPr>
        <p:spPr bwMode="auto">
          <a:xfrm>
            <a:off x="8401050" y="6170613"/>
            <a:ext cx="503238" cy="50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2400" b="0" i="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fld id="{05B2C7F0-9315-40E3-A4BF-723E3B002D18}" type="slidenum">
              <a:rPr lang="en-US" altLang="en-US" sz="1400" smtClean="0">
                <a:solidFill>
                  <a:srgbClr val="FFFFFF"/>
                </a:solidFill>
                <a:latin typeface="Franklin Gothic Book" pitchFamily="34" charset="0"/>
              </a:rPr>
              <a:pPr/>
              <a:t>9</a:t>
            </a:fld>
            <a:endParaRPr lang="en-US" altLang="en-US" sz="1400" dirty="0"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80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Hyster-Yale 2024">
      <a:dk1>
        <a:srgbClr val="002638"/>
      </a:dk1>
      <a:lt1>
        <a:srgbClr val="FFFFFF"/>
      </a:lt1>
      <a:dk2>
        <a:srgbClr val="ACACAC"/>
      </a:dk2>
      <a:lt2>
        <a:srgbClr val="FFFFFF"/>
      </a:lt2>
      <a:accent1>
        <a:srgbClr val="449EA6"/>
      </a:accent1>
      <a:accent2>
        <a:srgbClr val="E5A713"/>
      </a:accent2>
      <a:accent3>
        <a:srgbClr val="222222"/>
      </a:accent3>
      <a:accent4>
        <a:srgbClr val="456680"/>
      </a:accent4>
      <a:accent5>
        <a:srgbClr val="63B1BC"/>
      </a:accent5>
      <a:accent6>
        <a:srgbClr val="F3C75C"/>
      </a:accent6>
      <a:hlink>
        <a:srgbClr val="E4A724"/>
      </a:hlink>
      <a:folHlink>
        <a:srgbClr val="449EA6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yster-Yale_Template_053124" id="{B1B7568A-9D01-0242-98E2-0EABB23A7858}" vid="{B117FD6B-5C60-4A4F-8805-CB055A1DF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46f2a5-f2f6-44f7-a91a-8f1aa5b47f98">
      <Terms xmlns="http://schemas.microsoft.com/office/infopath/2007/PartnerControls"/>
    </lcf76f155ced4ddcb4097134ff3c332f>
    <TaxCatchAll xmlns="010e9784-df81-44c5-9036-c716272a6e5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D4C2689773314D81188AA5C6FE5125" ma:contentTypeVersion="32" ma:contentTypeDescription="Create a new document." ma:contentTypeScope="" ma:versionID="aadc38da3901a658a46d6f4fc86e9d27">
  <xsd:schema xmlns:xsd="http://www.w3.org/2001/XMLSchema" xmlns:xs="http://www.w3.org/2001/XMLSchema" xmlns:p="http://schemas.microsoft.com/office/2006/metadata/properties" xmlns:ns2="e8daa1b4-3b74-4e8c-bee3-328f0c5a0064" xmlns:ns3="f546f2a5-f2f6-44f7-a91a-8f1aa5b47f98" xmlns:ns4="010e9784-df81-44c5-9036-c716272a6e5a" targetNamespace="http://schemas.microsoft.com/office/2006/metadata/properties" ma:root="true" ma:fieldsID="f5bf976b1c3b582a97b9b26e64ae0a93" ns2:_="" ns3:_="" ns4:_="">
    <xsd:import namespace="e8daa1b4-3b74-4e8c-bee3-328f0c5a0064"/>
    <xsd:import namespace="f546f2a5-f2f6-44f7-a91a-8f1aa5b47f98"/>
    <xsd:import namespace="010e9784-df81-44c5-9036-c716272a6e5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daa1b4-3b74-4e8c-bee3-328f0c5a006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46f2a5-f2f6-44f7-a91a-8f1aa5b47f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e3846f1-432f-4b9f-a192-4633976339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0e9784-df81-44c5-9036-c716272a6e5a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08c6d43-727c-4f9b-b041-8e4a56ad1ef4}" ma:internalName="TaxCatchAll" ma:showField="CatchAllData" ma:web="010e9784-df81-44c5-9036-c716272a6e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B2AD64-FB66-494E-A164-CF1571737375}">
  <ds:schemaRefs>
    <ds:schemaRef ds:uri="http://schemas.microsoft.com/office/2006/metadata/properties"/>
    <ds:schemaRef ds:uri="http://schemas.microsoft.com/office/infopath/2007/PartnerControls"/>
    <ds:schemaRef ds:uri="f546f2a5-f2f6-44f7-a91a-8f1aa5b47f98"/>
    <ds:schemaRef ds:uri="010e9784-df81-44c5-9036-c716272a6e5a"/>
  </ds:schemaRefs>
</ds:datastoreItem>
</file>

<file path=customXml/itemProps2.xml><?xml version="1.0" encoding="utf-8"?>
<ds:datastoreItem xmlns:ds="http://schemas.openxmlformats.org/officeDocument/2006/customXml" ds:itemID="{1C29654A-BEBF-4C7C-88C8-CF9153E59F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F60ECD-2F1A-4128-8436-70310CAF2D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daa1b4-3b74-4e8c-bee3-328f0c5a0064"/>
    <ds:schemaRef ds:uri="f546f2a5-f2f6-44f7-a91a-8f1aa5b47f98"/>
    <ds:schemaRef ds:uri="010e9784-df81-44c5-9036-c716272a6e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Hyster-Yale_Template_053124</Template>
  <TotalTime>129</TotalTime>
  <Words>1338</Words>
  <Application>Microsoft Office PowerPoint</Application>
  <PresentationFormat>Widescreen</PresentationFormat>
  <Paragraphs>272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5" baseType="lpstr">
      <vt:lpstr>Arial</vt:lpstr>
      <vt:lpstr>Arial Narrow</vt:lpstr>
      <vt:lpstr>Calibri</vt:lpstr>
      <vt:lpstr>Calibri Light</vt:lpstr>
      <vt:lpstr>Candara</vt:lpstr>
      <vt:lpstr>Franklin Gothic Book</vt:lpstr>
      <vt:lpstr>Tahoma</vt:lpstr>
      <vt:lpstr>Times New Roman</vt:lpstr>
      <vt:lpstr>Wingdings</vt:lpstr>
      <vt:lpstr>Wingdings 2</vt:lpstr>
      <vt:lpstr>ヒラギノ角ゴ Pro W3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Hyster Yale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McLawhorn, Nicole</dc:creator>
  <cp:lastModifiedBy>Fuerst, Erica</cp:lastModifiedBy>
  <cp:revision>5</cp:revision>
  <dcterms:created xsi:type="dcterms:W3CDTF">2024-05-31T17:08:28Z</dcterms:created>
  <dcterms:modified xsi:type="dcterms:W3CDTF">2025-09-08T17:45:34Z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0x0101001CD4C2689773314D81188AA5C6FE5125</vt:lpwstr>
  </property>
</Properties>
</file>