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147481835" r:id="rId5"/>
    <p:sldId id="2147481825" r:id="rId6"/>
    <p:sldId id="2147481826" r:id="rId7"/>
    <p:sldId id="2147481827" r:id="rId8"/>
    <p:sldId id="2147481828" r:id="rId9"/>
    <p:sldId id="2147481829" r:id="rId10"/>
    <p:sldId id="2147481830" r:id="rId11"/>
    <p:sldId id="2147481831" r:id="rId12"/>
    <p:sldId id="2147481832" r:id="rId13"/>
    <p:sldId id="2147481833" r:id="rId14"/>
    <p:sldId id="2147481834" r:id="rId15"/>
    <p:sldId id="2147481836" r:id="rId16"/>
    <p:sldId id="2147481837" r:id="rId17"/>
    <p:sldId id="2147481838" r:id="rId18"/>
    <p:sldId id="2147481839" r:id="rId19"/>
    <p:sldId id="2147481840" r:id="rId20"/>
    <p:sldId id="2147481841" r:id="rId21"/>
    <p:sldId id="2147481842" r:id="rId22"/>
    <p:sldId id="2147481843" r:id="rId23"/>
    <p:sldId id="214748184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A8AA"/>
    <a:srgbClr val="DDE5ED"/>
    <a:srgbClr val="7F7F7F"/>
    <a:srgbClr val="63B1BC"/>
    <a:srgbClr val="449EA6"/>
    <a:srgbClr val="002639"/>
    <a:srgbClr val="27A5C6"/>
    <a:srgbClr val="E5A713"/>
    <a:srgbClr val="000000"/>
    <a:srgbClr val="373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3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2717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A81A16-B80B-EEA1-A39B-F30F849E34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7E85E2-DCCB-E564-1CAC-2F96C98108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35CE6-C2F5-4E90-8251-756A274D42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8435-062C-159B-9A7B-DD67D68FE6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88576-EF16-73CE-3BA0-2FED1FE572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3A0DC-0941-420B-95EA-4B8AA424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80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" panose="020F0502020204030204" pitchFamily="34" charset="0"/>
              </a:defRPr>
            </a:lvl1pPr>
          </a:lstStyle>
          <a:p>
            <a:fld id="{66954C29-E89D-2C44-820B-E97D0144BF8B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" panose="020F0502020204030204" pitchFamily="34" charset="0"/>
              </a:defRPr>
            </a:lvl1pPr>
          </a:lstStyle>
          <a:p>
            <a:fld id="{1C7DD6D1-A99D-9740-B93E-41010DBFC3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587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B23EB1-5980-0A53-7F8F-3CF06A4A5B96}"/>
              </a:ext>
            </a:extLst>
          </p:cNvPr>
          <p:cNvSpPr/>
          <p:nvPr userDrawn="1"/>
        </p:nvSpPr>
        <p:spPr>
          <a:xfrm>
            <a:off x="0" y="6189785"/>
            <a:ext cx="12192000" cy="668215"/>
          </a:xfrm>
          <a:prstGeom prst="rect">
            <a:avLst/>
          </a:prstGeom>
          <a:solidFill>
            <a:srgbClr val="002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22" name="object 3">
            <a:extLst>
              <a:ext uri="{FF2B5EF4-FFF2-40B4-BE49-F238E27FC236}">
                <a16:creationId xmlns:a16="http://schemas.microsoft.com/office/drawing/2014/main" id="{CE7A1623-1F54-A1AA-9655-B1C07017F082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8630653" cy="182880"/>
          </a:xfrm>
          <a:custGeom>
            <a:avLst/>
            <a:gdLst/>
            <a:ahLst/>
            <a:cxnLst/>
            <a:rect l="l" t="t" r="r" b="b"/>
            <a:pathLst>
              <a:path w="10278110" h="196850">
                <a:moveTo>
                  <a:pt x="10277856" y="0"/>
                </a:moveTo>
                <a:lnTo>
                  <a:pt x="0" y="0"/>
                </a:lnTo>
                <a:lnTo>
                  <a:pt x="0" y="196596"/>
                </a:lnTo>
                <a:lnTo>
                  <a:pt x="10277856" y="196596"/>
                </a:lnTo>
                <a:lnTo>
                  <a:pt x="10277856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Calibri" panose="020F0502020204030204" pitchFamily="34" charset="0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167201B4-D5CC-44E8-7904-9CE9A67FE675}"/>
              </a:ext>
            </a:extLst>
          </p:cNvPr>
          <p:cNvSpPr/>
          <p:nvPr userDrawn="1"/>
        </p:nvSpPr>
        <p:spPr>
          <a:xfrm>
            <a:off x="8630653" y="-3"/>
            <a:ext cx="3561347" cy="6848475"/>
          </a:xfrm>
          <a:custGeom>
            <a:avLst/>
            <a:gdLst/>
            <a:ahLst/>
            <a:cxnLst/>
            <a:rect l="l" t="t" r="r" b="b"/>
            <a:pathLst>
              <a:path w="4352925" h="6882765">
                <a:moveTo>
                  <a:pt x="0" y="6882282"/>
                </a:moveTo>
                <a:lnTo>
                  <a:pt x="4352544" y="6882282"/>
                </a:lnTo>
                <a:lnTo>
                  <a:pt x="4352544" y="0"/>
                </a:lnTo>
                <a:lnTo>
                  <a:pt x="0" y="0"/>
                </a:lnTo>
                <a:lnTo>
                  <a:pt x="0" y="6882282"/>
                </a:lnTo>
                <a:close/>
              </a:path>
            </a:pathLst>
          </a:custGeom>
          <a:solidFill>
            <a:srgbClr val="002639"/>
          </a:solidFill>
        </p:spPr>
        <p:txBody>
          <a:bodyPr wrap="square" lIns="0" tIns="0" rIns="0" bIns="0" rtlCol="0"/>
          <a:lstStyle/>
          <a:p>
            <a:endParaRPr b="0" i="0" dirty="0">
              <a:latin typeface="Calibri" panose="020F0502020204030204" pitchFamily="34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E7BD6BF2-478F-3072-0CFD-66729C8A6A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5400" y="4323538"/>
            <a:ext cx="6664591" cy="971478"/>
          </a:xfrm>
          <a:prstGeom prst="rect">
            <a:avLst/>
          </a:prstGeom>
        </p:spPr>
        <p:txBody>
          <a:bodyPr tIns="0" bIns="0">
            <a:noAutofit/>
          </a:bodyPr>
          <a:lstStyle>
            <a:lvl1pPr marL="0" indent="0" algn="l">
              <a:lnSpc>
                <a:spcPct val="75000"/>
              </a:lnSpc>
              <a:spcBef>
                <a:spcPts val="0"/>
              </a:spcBef>
              <a:buNone/>
              <a:defRPr sz="1600" b="0" i="0" kern="1800" cap="all" spc="100" baseline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SubTitle</a:t>
            </a:r>
            <a:r>
              <a:rPr lang="en-US" dirty="0"/>
              <a:t> </a:t>
            </a:r>
            <a:r>
              <a:rPr lang="en-US" dirty="0" err="1"/>
              <a:t>HEre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FF30D524-FEDA-BA42-5F99-5CAB3272CE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95400" y="972036"/>
            <a:ext cx="6664591" cy="3327779"/>
          </a:xfrm>
          <a:prstGeom prst="rect">
            <a:avLst/>
          </a:prstGeom>
        </p:spPr>
        <p:txBody>
          <a:bodyPr rIns="0" bIns="0" anchor="b">
            <a:noAutofit/>
          </a:bodyPr>
          <a:lstStyle>
            <a:lvl1pPr marL="0" indent="0" algn="l">
              <a:lnSpc>
                <a:spcPct val="75000"/>
              </a:lnSpc>
              <a:defRPr sz="6000" b="0" i="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</a:defRPr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2"/>
                </a:solidFill>
              </a:rPr>
              <a:t>Emphasis in gold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5ADE4EA-F511-6A11-8E75-65660D290E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68" t="12310" r="3962" b="12310"/>
          <a:stretch/>
        </p:blipFill>
        <p:spPr>
          <a:xfrm>
            <a:off x="8627669" y="9525"/>
            <a:ext cx="3561347" cy="6266319"/>
          </a:xfrm>
          <a:prstGeom prst="rect">
            <a:avLst/>
          </a:prstGeom>
          <a:ln>
            <a:noFill/>
          </a:ln>
        </p:spPr>
      </p:pic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6925EEEC-17CD-3ED3-A2A3-E0A4EF8F0BD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9649" y="6388422"/>
            <a:ext cx="1877386" cy="347472"/>
          </a:xfrm>
          <a:prstGeom prst="rect">
            <a:avLst/>
          </a:prstGeom>
        </p:spPr>
      </p:pic>
      <p:sp>
        <p:nvSpPr>
          <p:cNvPr id="4" name="object 4">
            <a:extLst>
              <a:ext uri="{FF2B5EF4-FFF2-40B4-BE49-F238E27FC236}">
                <a16:creationId xmlns:a16="http://schemas.microsoft.com/office/drawing/2014/main" id="{240568DA-5FFE-7CAF-503F-D09F925B27B8}"/>
              </a:ext>
            </a:extLst>
          </p:cNvPr>
          <p:cNvSpPr/>
          <p:nvPr userDrawn="1"/>
        </p:nvSpPr>
        <p:spPr>
          <a:xfrm>
            <a:off x="0" y="-1"/>
            <a:ext cx="585216" cy="6180993"/>
          </a:xfrm>
          <a:custGeom>
            <a:avLst/>
            <a:gdLst/>
            <a:ahLst/>
            <a:cxnLst/>
            <a:rect l="l" t="t" r="r" b="b"/>
            <a:pathLst>
              <a:path w="841375" h="6541770">
                <a:moveTo>
                  <a:pt x="0" y="6541655"/>
                </a:moveTo>
                <a:lnTo>
                  <a:pt x="841247" y="6541655"/>
                </a:lnTo>
                <a:lnTo>
                  <a:pt x="841247" y="0"/>
                </a:lnTo>
                <a:lnTo>
                  <a:pt x="0" y="0"/>
                </a:lnTo>
                <a:lnTo>
                  <a:pt x="0" y="6541655"/>
                </a:lnTo>
                <a:close/>
              </a:path>
            </a:pathLst>
          </a:custGeom>
          <a:solidFill>
            <a:srgbClr val="002639"/>
          </a:solidFill>
        </p:spPr>
        <p:txBody>
          <a:bodyPr wrap="square" lIns="0" tIns="0" rIns="0" bIns="0" rtlCol="0"/>
          <a:lstStyle/>
          <a:p>
            <a:endParaRPr b="0" i="0" dirty="0">
              <a:latin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233AA5-C8F7-AF86-7676-E9DAC1F8B4B3}"/>
              </a:ext>
            </a:extLst>
          </p:cNvPr>
          <p:cNvSpPr/>
          <p:nvPr userDrawn="1"/>
        </p:nvSpPr>
        <p:spPr>
          <a:xfrm>
            <a:off x="0" y="6092964"/>
            <a:ext cx="8630653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948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1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E653629-EBF5-DCA6-1424-377E38E26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3258" y="1828800"/>
            <a:ext cx="5120640" cy="553660"/>
          </a:xfrm>
          <a:solidFill>
            <a:srgbClr val="45667F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F77C6B2C-66F6-4D8C-B7BE-6651B09282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28102" y="1828800"/>
            <a:ext cx="5120640" cy="553660"/>
          </a:xfrm>
          <a:solidFill>
            <a:srgbClr val="449EA6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8A3C6060-B342-4D60-EB57-6FA31F8655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8201" y="2559308"/>
            <a:ext cx="5120640" cy="33842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4D250A5D-93B5-CD2F-0891-2E7B46286C7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228103" y="2559308"/>
            <a:ext cx="5120640" cy="33842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5FE7345E-6CD7-4F02-F88F-94DFC15052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600" cy="481670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2FB72DAE-5A88-E0D8-6FD8-C6794A2E871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976932"/>
            <a:ext cx="105155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20013832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mparison +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F53169C-E05A-2795-CEFA-768CD728D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871" y="1828800"/>
            <a:ext cx="5118170" cy="553660"/>
          </a:xfrm>
          <a:solidFill>
            <a:srgbClr val="45667F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E072C65F-2F16-9ED1-0191-65CEFA124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33159" y="1828800"/>
            <a:ext cx="5120640" cy="553660"/>
          </a:xfrm>
          <a:solidFill>
            <a:srgbClr val="449EA6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5">
            <a:extLst>
              <a:ext uri="{FF2B5EF4-FFF2-40B4-BE49-F238E27FC236}">
                <a16:creationId xmlns:a16="http://schemas.microsoft.com/office/drawing/2014/main" id="{BF162047-9A8F-805B-DC6C-C47F4D7B8FA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38200" y="2489890"/>
            <a:ext cx="5117245" cy="3453710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13" name="Picture Placeholder 15">
            <a:extLst>
              <a:ext uri="{FF2B5EF4-FFF2-40B4-BE49-F238E27FC236}">
                <a16:creationId xmlns:a16="http://schemas.microsoft.com/office/drawing/2014/main" id="{263003BF-E09D-170A-5695-1BDDF47DCF9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233159" y="2489890"/>
            <a:ext cx="5120640" cy="3453710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12805D71-DD97-9FF3-6E26-C80CA2D22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600" cy="481670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848D8A2A-A9F7-6DA9-08E7-8146A033A4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976932"/>
            <a:ext cx="105155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17212643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E653629-EBF5-DCA6-1424-377E38E26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39993"/>
            <a:ext cx="3297834" cy="553660"/>
          </a:xfrm>
          <a:solidFill>
            <a:srgbClr val="45667F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F77C6B2C-66F6-4D8C-B7BE-6651B09282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35658" y="1839993"/>
            <a:ext cx="3314075" cy="553660"/>
          </a:xfrm>
          <a:solidFill>
            <a:srgbClr val="449EA6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E7F74859-B106-6237-3C75-474E7FB430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48469" y="1839993"/>
            <a:ext cx="3314075" cy="553660"/>
          </a:xfrm>
          <a:solidFill>
            <a:srgbClr val="002639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8A3C6060-B342-4D60-EB57-6FA31F8655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5748" y="2570501"/>
            <a:ext cx="3299689" cy="33730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4D250A5D-93B5-CD2F-0891-2E7B46286C7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451784" y="2570501"/>
            <a:ext cx="3299689" cy="33730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9ACED5B5-B797-0781-A174-54E114651E2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95529" y="2570501"/>
            <a:ext cx="3299689" cy="33730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4452D385-F6A6-E498-AF33-4142D8CF47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600" cy="481670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199FDC05-79AB-F29C-7457-872265BDE3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976932"/>
            <a:ext cx="105155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1238616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 +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F53169C-E05A-2795-CEFA-768CD728D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28800"/>
            <a:ext cx="3297834" cy="553660"/>
          </a:xfrm>
          <a:solidFill>
            <a:srgbClr val="45667F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E072C65F-2F16-9ED1-0191-65CEFA124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35658" y="1828800"/>
            <a:ext cx="3314075" cy="553660"/>
          </a:xfrm>
          <a:solidFill>
            <a:srgbClr val="449EA6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6C00F133-0D66-2459-A854-B4A77EDFB1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48469" y="1828800"/>
            <a:ext cx="3314075" cy="553660"/>
          </a:xfrm>
          <a:solidFill>
            <a:srgbClr val="002639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5">
            <a:extLst>
              <a:ext uri="{FF2B5EF4-FFF2-40B4-BE49-F238E27FC236}">
                <a16:creationId xmlns:a16="http://schemas.microsoft.com/office/drawing/2014/main" id="{BF162047-9A8F-805B-DC6C-C47F4D7B8FA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38200" y="2489890"/>
            <a:ext cx="3297238" cy="3453710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13" name="Picture Placeholder 15">
            <a:extLst>
              <a:ext uri="{FF2B5EF4-FFF2-40B4-BE49-F238E27FC236}">
                <a16:creationId xmlns:a16="http://schemas.microsoft.com/office/drawing/2014/main" id="{263003BF-E09D-170A-5695-1BDDF47DCF9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52495" y="2489890"/>
            <a:ext cx="3297238" cy="3453710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14" name="Picture Placeholder 15">
            <a:extLst>
              <a:ext uri="{FF2B5EF4-FFF2-40B4-BE49-F238E27FC236}">
                <a16:creationId xmlns:a16="http://schemas.microsoft.com/office/drawing/2014/main" id="{4DB8F235-DF47-0D2A-DD7C-2B437B1D4AB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066790" y="2489890"/>
            <a:ext cx="3297238" cy="3453710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5027D0B1-D2E4-E476-7726-389ABF3A35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600" cy="481670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20D10FD1-F2AF-0925-3724-B302168F83E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976932"/>
            <a:ext cx="105155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3141601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6AA608D-36C2-94BA-52C8-9146B35E7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276" y="1828800"/>
            <a:ext cx="2415570" cy="644577"/>
          </a:xfrm>
          <a:solidFill>
            <a:srgbClr val="45667F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A474C55-A22E-6356-B1AA-C069B4430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527971" y="1828800"/>
            <a:ext cx="2427466" cy="644577"/>
          </a:xfrm>
          <a:solidFill>
            <a:srgbClr val="449EA6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D5988A8-70AD-65A7-9F1E-9FE3993469E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36562" y="1828800"/>
            <a:ext cx="2415570" cy="644577"/>
          </a:xfrm>
          <a:solidFill>
            <a:srgbClr val="002639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921ECC-2A52-390D-A05D-E7490D4280A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933258" y="1828800"/>
            <a:ext cx="2427466" cy="644577"/>
          </a:xfrm>
          <a:solidFill>
            <a:srgbClr val="E5A713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A1B9097-A271-E7E3-B2B1-5DCACFCC62A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8200" y="2649459"/>
            <a:ext cx="2408646" cy="3294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09092426-1EA5-A9C5-4DD9-6AE1A4CF458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525982" y="2649459"/>
            <a:ext cx="2408646" cy="3294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9195E659-63AF-AD76-F2AA-3A0FD391D82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241473" y="2649459"/>
            <a:ext cx="2408646" cy="3294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75141B5E-D6EA-5749-FDE3-A66F8301684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956964" y="2649459"/>
            <a:ext cx="2408646" cy="3294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8">
            <a:extLst>
              <a:ext uri="{FF2B5EF4-FFF2-40B4-BE49-F238E27FC236}">
                <a16:creationId xmlns:a16="http://schemas.microsoft.com/office/drawing/2014/main" id="{7F80B7F7-DFF1-E319-2EA4-05C2DF6D7D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600" cy="481670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287BF16E-1B52-FD82-09E5-17D6508A1A8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976932"/>
            <a:ext cx="105155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287067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mparison +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1">
            <a:extLst>
              <a:ext uri="{FF2B5EF4-FFF2-40B4-BE49-F238E27FC236}">
                <a16:creationId xmlns:a16="http://schemas.microsoft.com/office/drawing/2014/main" id="{DFBFCA5E-0DA4-2936-46E6-9F8D9F15083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831850" y="2553015"/>
            <a:ext cx="2414588" cy="3390585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E06B133-1AE3-0433-02F8-B975654EFE0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534410" y="2553015"/>
            <a:ext cx="2414588" cy="3390585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7B02D0BC-95DA-0055-CE47-F886AC47A4A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236562" y="2553015"/>
            <a:ext cx="2414588" cy="3390585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8" name="Picture Placeholder 11">
            <a:extLst>
              <a:ext uri="{FF2B5EF4-FFF2-40B4-BE49-F238E27FC236}">
                <a16:creationId xmlns:a16="http://schemas.microsoft.com/office/drawing/2014/main" id="{C99341F5-6725-C1BC-3D33-7E48AAA97AD9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945562" y="2553015"/>
            <a:ext cx="2414588" cy="3390585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6AA608D-36C2-94BA-52C8-9146B35E7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276" y="1830231"/>
            <a:ext cx="2415570" cy="644577"/>
          </a:xfrm>
          <a:solidFill>
            <a:srgbClr val="45667F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A474C55-A22E-6356-B1AA-C069B4430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527971" y="1830231"/>
            <a:ext cx="2427466" cy="644577"/>
          </a:xfrm>
          <a:solidFill>
            <a:srgbClr val="449EA6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D5988A8-70AD-65A7-9F1E-9FE3993469E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36562" y="1830231"/>
            <a:ext cx="2415570" cy="644577"/>
          </a:xfrm>
          <a:solidFill>
            <a:srgbClr val="002639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921ECC-2A52-390D-A05D-E7490D4280A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933258" y="1830231"/>
            <a:ext cx="2427466" cy="644577"/>
          </a:xfrm>
          <a:solidFill>
            <a:srgbClr val="E5A713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C13510F4-04E7-A1FB-47CA-448A95189C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600" cy="481670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E69D2482-C4B5-5EA1-2D7B-053A8762D43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976932"/>
            <a:ext cx="105155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16595662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FCF14C-4E62-CE26-B387-D7872639A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413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F21BF6-D76C-C7EB-4BCE-484F87D27C7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63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cap="all" baseline="0" dirty="0">
              <a:latin typeface="Calibri" panose="020F050202020403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F413241-A740-2137-EB49-F7237C0FC8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" b="763"/>
          <a:stretch/>
        </p:blipFill>
        <p:spPr>
          <a:xfrm>
            <a:off x="3369683" y="-1050535"/>
            <a:ext cx="9186302" cy="8959070"/>
          </a:xfrm>
          <a:prstGeom prst="rect">
            <a:avLst/>
          </a:prstGeom>
          <a:ln>
            <a:noFill/>
          </a:ln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63DD0927-D328-C404-61E0-FCB576FA83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5400" y="4323538"/>
            <a:ext cx="10058400" cy="971478"/>
          </a:xfrm>
          <a:prstGeom prst="rect">
            <a:avLst/>
          </a:prstGeom>
        </p:spPr>
        <p:txBody>
          <a:bodyPr tIns="0" bIns="0">
            <a:noAutofit/>
          </a:bodyPr>
          <a:lstStyle>
            <a:lvl1pPr marL="0" indent="0" algn="l">
              <a:lnSpc>
                <a:spcPct val="75000"/>
              </a:lnSpc>
              <a:spcBef>
                <a:spcPts val="0"/>
              </a:spcBef>
              <a:buNone/>
              <a:defRPr sz="1600" b="0" i="0" kern="1800" cap="all" spc="100" baseline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SubTitle</a:t>
            </a:r>
            <a:r>
              <a:rPr lang="en-US" dirty="0"/>
              <a:t> </a:t>
            </a:r>
            <a:r>
              <a:rPr lang="en-US" dirty="0" err="1"/>
              <a:t>HEre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789E64-F586-67E3-F7B7-11F4AE3BA9BE}"/>
              </a:ext>
            </a:extLst>
          </p:cNvPr>
          <p:cNvSpPr txBox="1"/>
          <p:nvPr userDrawn="1"/>
        </p:nvSpPr>
        <p:spPr>
          <a:xfrm>
            <a:off x="1295400" y="3376485"/>
            <a:ext cx="529590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6000" spc="-1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 YOU</a:t>
            </a:r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FA3B8C77-FB9A-41D1-2611-5D5DB9815B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575" y="5773506"/>
            <a:ext cx="3274225" cy="60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276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0">
          <p15:clr>
            <a:srgbClr val="FBAE40"/>
          </p15:clr>
        </p15:guide>
        <p15:guide id="2" pos="81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With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3050872-29E6-8BF7-2717-0A57ECAABF40}"/>
              </a:ext>
            </a:extLst>
          </p:cNvPr>
          <p:cNvSpPr/>
          <p:nvPr userDrawn="1"/>
        </p:nvSpPr>
        <p:spPr>
          <a:xfrm>
            <a:off x="0" y="6180993"/>
            <a:ext cx="12192000" cy="677008"/>
          </a:xfrm>
          <a:prstGeom prst="rect">
            <a:avLst/>
          </a:prstGeom>
          <a:solidFill>
            <a:srgbClr val="002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22" name="object 3">
            <a:extLst>
              <a:ext uri="{FF2B5EF4-FFF2-40B4-BE49-F238E27FC236}">
                <a16:creationId xmlns:a16="http://schemas.microsoft.com/office/drawing/2014/main" id="{CE7A1623-1F54-A1AA-9655-B1C07017F082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8630653" cy="182880"/>
          </a:xfrm>
          <a:custGeom>
            <a:avLst/>
            <a:gdLst/>
            <a:ahLst/>
            <a:cxnLst/>
            <a:rect l="l" t="t" r="r" b="b"/>
            <a:pathLst>
              <a:path w="10278110" h="196850">
                <a:moveTo>
                  <a:pt x="10277856" y="0"/>
                </a:moveTo>
                <a:lnTo>
                  <a:pt x="0" y="0"/>
                </a:lnTo>
                <a:lnTo>
                  <a:pt x="0" y="196596"/>
                </a:lnTo>
                <a:lnTo>
                  <a:pt x="10277856" y="196596"/>
                </a:lnTo>
                <a:lnTo>
                  <a:pt x="10277856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Calibri" panose="020F0502020204030204" pitchFamily="34" charset="0"/>
            </a:endParaRPr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1901328B-9AD8-F482-E45C-7EC021FA54D7}"/>
              </a:ext>
            </a:extLst>
          </p:cNvPr>
          <p:cNvSpPr/>
          <p:nvPr userDrawn="1"/>
        </p:nvSpPr>
        <p:spPr>
          <a:xfrm>
            <a:off x="0" y="-1"/>
            <a:ext cx="585216" cy="6180993"/>
          </a:xfrm>
          <a:custGeom>
            <a:avLst/>
            <a:gdLst/>
            <a:ahLst/>
            <a:cxnLst/>
            <a:rect l="l" t="t" r="r" b="b"/>
            <a:pathLst>
              <a:path w="841375" h="6541770">
                <a:moveTo>
                  <a:pt x="0" y="6541655"/>
                </a:moveTo>
                <a:lnTo>
                  <a:pt x="841247" y="6541655"/>
                </a:lnTo>
                <a:lnTo>
                  <a:pt x="841247" y="0"/>
                </a:lnTo>
                <a:lnTo>
                  <a:pt x="0" y="0"/>
                </a:lnTo>
                <a:lnTo>
                  <a:pt x="0" y="6541655"/>
                </a:lnTo>
                <a:close/>
              </a:path>
            </a:pathLst>
          </a:custGeom>
          <a:solidFill>
            <a:srgbClr val="002639"/>
          </a:solidFill>
        </p:spPr>
        <p:txBody>
          <a:bodyPr wrap="square" lIns="0" tIns="0" rIns="0" bIns="0" rtlCol="0"/>
          <a:lstStyle/>
          <a:p>
            <a:endParaRPr b="0" i="0" dirty="0">
              <a:latin typeface="Calibri" panose="020F0502020204030204" pitchFamily="34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E7BD6BF2-478F-3072-0CFD-66729C8A6A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5400" y="4323538"/>
            <a:ext cx="6664591" cy="971478"/>
          </a:xfrm>
          <a:prstGeom prst="rect">
            <a:avLst/>
          </a:prstGeom>
        </p:spPr>
        <p:txBody>
          <a:bodyPr tIns="0" bIns="0">
            <a:noAutofit/>
          </a:bodyPr>
          <a:lstStyle>
            <a:lvl1pPr marL="0" indent="0" algn="l">
              <a:lnSpc>
                <a:spcPct val="75000"/>
              </a:lnSpc>
              <a:spcBef>
                <a:spcPts val="0"/>
              </a:spcBef>
              <a:buNone/>
              <a:defRPr sz="1600" b="0" i="0" kern="1800" cap="all" spc="100" baseline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SubTitle</a:t>
            </a:r>
            <a:r>
              <a:rPr lang="en-US" dirty="0"/>
              <a:t> </a:t>
            </a:r>
            <a:r>
              <a:rPr lang="en-US" dirty="0" err="1"/>
              <a:t>HEre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FF30D524-FEDA-BA42-5F99-5CAB3272CE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95400" y="972036"/>
            <a:ext cx="6664591" cy="3327779"/>
          </a:xfrm>
          <a:prstGeom prst="rect">
            <a:avLst/>
          </a:prstGeom>
        </p:spPr>
        <p:txBody>
          <a:bodyPr rIns="0" bIns="0" anchor="b">
            <a:noAutofit/>
          </a:bodyPr>
          <a:lstStyle>
            <a:lvl1pPr marL="0" indent="0" algn="l">
              <a:lnSpc>
                <a:spcPct val="75000"/>
              </a:lnSpc>
              <a:defRPr sz="6000" b="0" i="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</a:defRPr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2"/>
                </a:solidFill>
              </a:rPr>
              <a:t>Emphasis in gold</a:t>
            </a:r>
            <a:endParaRPr lang="en-US" dirty="0"/>
          </a:p>
        </p:txBody>
      </p:sp>
      <p:sp>
        <p:nvSpPr>
          <p:cNvPr id="2" name="Picture Placeholder 11">
            <a:extLst>
              <a:ext uri="{FF2B5EF4-FFF2-40B4-BE49-F238E27FC236}">
                <a16:creationId xmlns:a16="http://schemas.microsoft.com/office/drawing/2014/main" id="{AECB0412-D88E-1BF2-A8E1-A87D82FA024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630653" y="-2"/>
            <a:ext cx="3561347" cy="6272784"/>
          </a:xfrm>
          <a:prstGeom prst="rect">
            <a:avLst/>
          </a:prstGeom>
          <a:solidFill>
            <a:schemeClr val="tx1"/>
          </a:solidFill>
          <a:effectLst>
            <a:glow rad="127000">
              <a:schemeClr val="accent1">
                <a:alpha val="0"/>
              </a:schemeClr>
            </a:glow>
          </a:effectLst>
        </p:spPr>
        <p:txBody>
          <a:bodyPr tIns="2560320" anchor="t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or drag to the icon to add an image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7879CE-7249-8BDE-EECD-05688FEF7501}"/>
              </a:ext>
            </a:extLst>
          </p:cNvPr>
          <p:cNvSpPr/>
          <p:nvPr userDrawn="1"/>
        </p:nvSpPr>
        <p:spPr>
          <a:xfrm>
            <a:off x="0" y="6092964"/>
            <a:ext cx="8630653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8BD3A11B-5319-B8EC-999D-0D26975301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9649" y="6388422"/>
            <a:ext cx="1877386" cy="34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5086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1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F21BF6-D76C-C7EB-4BCE-484F87D27C7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63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cap="all" baseline="0" dirty="0">
              <a:latin typeface="Calibri" panose="020F050202020403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F413241-A740-2137-EB49-F7237C0FC8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" b="763"/>
          <a:stretch/>
        </p:blipFill>
        <p:spPr>
          <a:xfrm>
            <a:off x="3369683" y="-1050535"/>
            <a:ext cx="9186302" cy="8959070"/>
          </a:xfrm>
          <a:prstGeom prst="rect">
            <a:avLst/>
          </a:prstGeom>
          <a:ln>
            <a:noFill/>
          </a:ln>
        </p:spPr>
      </p:pic>
      <p:pic>
        <p:nvPicPr>
          <p:cNvPr id="3" name="Picture 2" descr="A logo with a black background&#10;&#10;Description automatically generated">
            <a:extLst>
              <a:ext uri="{FF2B5EF4-FFF2-40B4-BE49-F238E27FC236}">
                <a16:creationId xmlns:a16="http://schemas.microsoft.com/office/drawing/2014/main" id="{C0F31616-93B7-358C-7C02-7C2316FC81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4032" y="6387845"/>
            <a:ext cx="337735" cy="351585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63DD0927-D328-C404-61E0-FCB576FA83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5400" y="4323538"/>
            <a:ext cx="10058400" cy="971478"/>
          </a:xfrm>
          <a:prstGeom prst="rect">
            <a:avLst/>
          </a:prstGeom>
        </p:spPr>
        <p:txBody>
          <a:bodyPr tIns="0" bIns="0">
            <a:noAutofit/>
          </a:bodyPr>
          <a:lstStyle>
            <a:lvl1pPr marL="0" indent="0" algn="l">
              <a:lnSpc>
                <a:spcPct val="75000"/>
              </a:lnSpc>
              <a:spcBef>
                <a:spcPts val="0"/>
              </a:spcBef>
              <a:buNone/>
              <a:defRPr sz="1600" b="0" i="0" kern="1800" cap="all" spc="100" baseline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SubTitle</a:t>
            </a:r>
            <a:r>
              <a:rPr lang="en-US" dirty="0"/>
              <a:t> </a:t>
            </a:r>
            <a:r>
              <a:rPr lang="en-US" dirty="0" err="1"/>
              <a:t>HEre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5D65AF-9EFC-7E3C-F00A-355C1C87C3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95400" y="972036"/>
            <a:ext cx="10058400" cy="3327779"/>
          </a:xfrm>
          <a:prstGeom prst="rect">
            <a:avLst/>
          </a:prstGeom>
        </p:spPr>
        <p:txBody>
          <a:bodyPr rIns="0" bIns="0" anchor="b">
            <a:noAutofit/>
          </a:bodyPr>
          <a:lstStyle>
            <a:lvl1pPr marL="0" indent="0" algn="l">
              <a:lnSpc>
                <a:spcPct val="75000"/>
              </a:lnSpc>
              <a:defRPr sz="6000" b="0" i="0" cap="all" spc="-150" baseline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</a:defRPr>
            </a:lvl1pPr>
          </a:lstStyle>
          <a:p>
            <a:r>
              <a:rPr lang="en-US" dirty="0"/>
              <a:t>SPLIT Divider TITLE FOR</a:t>
            </a:r>
            <a:br>
              <a:rPr lang="en-US" dirty="0"/>
            </a:br>
            <a:r>
              <a:rPr lang="en-US" dirty="0">
                <a:solidFill>
                  <a:schemeClr val="accent2"/>
                </a:solidFill>
              </a:rPr>
              <a:t>Emphasis in gold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574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0" userDrawn="1">
          <p15:clr>
            <a:srgbClr val="FBAE40"/>
          </p15:clr>
        </p15:guide>
        <p15:guide id="2" pos="81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F413241-A740-2137-EB49-F7237C0FC8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" b="763"/>
          <a:stretch/>
        </p:blipFill>
        <p:spPr>
          <a:xfrm>
            <a:off x="3369683" y="-1050535"/>
            <a:ext cx="9186302" cy="8959070"/>
          </a:xfrm>
          <a:prstGeom prst="rect">
            <a:avLst/>
          </a:prstGeom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4354DCD-5DCA-7BB3-36EB-3BB057D0BE5F}"/>
              </a:ext>
            </a:extLst>
          </p:cNvPr>
          <p:cNvSpPr/>
          <p:nvPr userDrawn="1"/>
        </p:nvSpPr>
        <p:spPr>
          <a:xfrm>
            <a:off x="0" y="6269277"/>
            <a:ext cx="12192000" cy="588723"/>
          </a:xfrm>
          <a:prstGeom prst="rect">
            <a:avLst/>
          </a:prstGeom>
          <a:solidFill>
            <a:srgbClr val="002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pic>
        <p:nvPicPr>
          <p:cNvPr id="10" name="Picture 9" descr="A logo with a black background&#10;&#10;Description automatically generated">
            <a:extLst>
              <a:ext uri="{FF2B5EF4-FFF2-40B4-BE49-F238E27FC236}">
                <a16:creationId xmlns:a16="http://schemas.microsoft.com/office/drawing/2014/main" id="{05E2CB04-C7E2-07CC-3830-3E306876A1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4032" y="6387845"/>
            <a:ext cx="337735" cy="351585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63DD0927-D328-C404-61E0-FCB576FA83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5400" y="4323538"/>
            <a:ext cx="10058400" cy="971478"/>
          </a:xfrm>
          <a:prstGeom prst="rect">
            <a:avLst/>
          </a:prstGeom>
        </p:spPr>
        <p:txBody>
          <a:bodyPr tIns="0" bIns="0">
            <a:noAutofit/>
          </a:bodyPr>
          <a:lstStyle>
            <a:lvl1pPr marL="0" indent="0" algn="l">
              <a:lnSpc>
                <a:spcPct val="75000"/>
              </a:lnSpc>
              <a:spcBef>
                <a:spcPts val="0"/>
              </a:spcBef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SubTitle</a:t>
            </a:r>
            <a:r>
              <a:rPr lang="en-US" dirty="0"/>
              <a:t> </a:t>
            </a:r>
            <a:r>
              <a:rPr lang="en-US" dirty="0" err="1"/>
              <a:t>HEre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5D65AF-9EFC-7E3C-F00A-355C1C87C3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95400" y="972036"/>
            <a:ext cx="10058400" cy="3327779"/>
          </a:xfrm>
          <a:prstGeom prst="rect">
            <a:avLst/>
          </a:prstGeom>
        </p:spPr>
        <p:txBody>
          <a:bodyPr rIns="0" bIns="0" anchor="b">
            <a:noAutofit/>
          </a:bodyPr>
          <a:lstStyle>
            <a:lvl1pPr marL="0" indent="0" algn="l">
              <a:lnSpc>
                <a:spcPct val="75000"/>
              </a:lnSpc>
              <a:defRPr sz="6000" b="0" i="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</a:defRPr>
            </a:lvl1pPr>
          </a:lstStyle>
          <a:p>
            <a:r>
              <a:rPr lang="en-US" dirty="0"/>
              <a:t>SPLIT Divider TITLE FOR</a:t>
            </a:r>
            <a:br>
              <a:rPr lang="en-US" dirty="0"/>
            </a:br>
            <a:r>
              <a:rPr lang="en-US" dirty="0">
                <a:solidFill>
                  <a:schemeClr val="accent2"/>
                </a:solidFill>
              </a:rPr>
              <a:t>Emphasis in gold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F25BC9-5E47-1ABA-DD85-DAEA76750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960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0">
          <p15:clr>
            <a:srgbClr val="FBAE40"/>
          </p15:clr>
        </p15:guide>
        <p15:guide id="2" pos="81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3ECA6E78-FEED-637D-E060-7FA224B0AD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00365"/>
            <a:ext cx="10515600" cy="943335"/>
          </a:xfrm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SPLIT TITLE FOR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3160C7B-3AEC-CDD8-4A84-6CD8E6EFB33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8200" y="2270102"/>
            <a:ext cx="10515600" cy="36734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0F98A2DD-EF68-9E44-BAB1-23DE014F605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200" y="1432437"/>
            <a:ext cx="10515599" cy="837665"/>
          </a:xfrm>
        </p:spPr>
        <p:txBody>
          <a:bodyPr lIns="0" tIns="502920" rIns="0" bIns="91440">
            <a:spAutoFit/>
          </a:bodyPr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Subhead,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2032120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8">
            <a:extLst>
              <a:ext uri="{FF2B5EF4-FFF2-40B4-BE49-F238E27FC236}">
                <a16:creationId xmlns:a16="http://schemas.microsoft.com/office/drawing/2014/main" id="{A8BFC38B-C295-1B8D-1371-7388C0AEA0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598" cy="943335"/>
          </a:xfrm>
        </p:spPr>
        <p:txBody>
          <a:bodyPr wrap="square"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69BD4CF-794A-7467-2C8E-44707EB896A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2632765"/>
            <a:ext cx="10515599" cy="3310835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C408E287-EED4-FB27-3F5E-09B1ECF5425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1421177"/>
            <a:ext cx="10515598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2136B11-2EC8-CF79-DC21-D0D13051286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200" y="1795100"/>
            <a:ext cx="10515598" cy="837665"/>
          </a:xfrm>
        </p:spPr>
        <p:txBody>
          <a:bodyPr wrap="square" lIns="0" tIns="502920" rIns="0" bIns="91440">
            <a:spAutoFit/>
          </a:bodyPr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Subhead, Align Top of Box to bottom of SUBTITLE</a:t>
            </a:r>
          </a:p>
        </p:txBody>
      </p:sp>
    </p:spTree>
    <p:extLst>
      <p:ext uri="{BB962C8B-B14F-4D97-AF65-F5344CB8AC3E}">
        <p14:creationId xmlns:p14="http://schemas.microsoft.com/office/powerpoint/2010/main" val="3860920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 Title + Sub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5D3CBAA-02B8-C942-F227-EF99A2EA2AE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2632765"/>
            <a:ext cx="10515599" cy="3310835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53B143A2-82C5-C7BA-B3C0-C584F27786D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1421177"/>
            <a:ext cx="10515598" cy="425501"/>
          </a:xfrm>
        </p:spPr>
        <p:txBody>
          <a:bodyPr wrap="square" lIns="0" tIns="182880" rIns="0" bIns="0">
            <a:spAutoFit/>
          </a:bodyPr>
          <a:lstStyle>
            <a:lvl1pPr marL="0" indent="0" algn="ctr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D4666ACE-76F3-CC26-CE1D-DE72327164C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200" y="1795100"/>
            <a:ext cx="10515598" cy="837665"/>
          </a:xfrm>
        </p:spPr>
        <p:txBody>
          <a:bodyPr wrap="square" lIns="0" tIns="502920" rIns="0" bIns="91440">
            <a:spAutoFit/>
          </a:bodyPr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Subhead, Align Top of Box to bottom of SUBTITLE</a:t>
            </a:r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1918352E-3D6C-C85B-3619-6CC4A65909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00365"/>
            <a:ext cx="10515600" cy="943335"/>
          </a:xfrm>
        </p:spPr>
        <p:txBody>
          <a:bodyPr wrap="square">
            <a:spAutoFit/>
          </a:bodyPr>
          <a:lstStyle>
            <a:lvl1pPr algn="ctr">
              <a:defRPr/>
            </a:lvl1pPr>
          </a:lstStyle>
          <a:p>
            <a:r>
              <a:rPr lang="en-US" dirty="0"/>
              <a:t>SPLIT TITLE FOR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94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3ECA6E78-FEED-637D-E060-7FA224B0AD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00365"/>
            <a:ext cx="7315201" cy="943335"/>
          </a:xfrm>
        </p:spPr>
        <p:txBody>
          <a:bodyPr>
            <a:spAutoFit/>
          </a:bodyPr>
          <a:lstStyle/>
          <a:p>
            <a:r>
              <a:rPr lang="en-US" dirty="0"/>
              <a:t>SPLIT TITLE FOR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2566B4-D6D1-872D-6351-B7CB00CAE282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4" name="Picture Placeholder 11">
            <a:extLst>
              <a:ext uri="{FF2B5EF4-FFF2-40B4-BE49-F238E27FC236}">
                <a16:creationId xmlns:a16="http://schemas.microsoft.com/office/drawing/2014/main" id="{E3C5D709-0257-C2D2-C992-1BB239AB7D9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630653" y="-1"/>
            <a:ext cx="3561347" cy="6263640"/>
          </a:xfrm>
          <a:prstGeom prst="rect">
            <a:avLst/>
          </a:prstGeom>
          <a:solidFill>
            <a:schemeClr val="tx1"/>
          </a:solidFill>
          <a:effectLst>
            <a:glow rad="127000">
              <a:schemeClr val="accent1">
                <a:alpha val="0"/>
              </a:schemeClr>
            </a:glow>
          </a:effectLst>
        </p:spPr>
        <p:txBody>
          <a:bodyPr tIns="2560320" anchor="t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or drag to the icon to add an image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B062C8AF-BF34-E172-5546-90509BFB5FD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2274556"/>
            <a:ext cx="7315201" cy="3669044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4BF33D2D-85A9-185E-2E38-A7F31A86F50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201" y="1436891"/>
            <a:ext cx="7315200" cy="837665"/>
          </a:xfrm>
        </p:spPr>
        <p:txBody>
          <a:bodyPr wrap="square" lIns="0" tIns="502920" rIns="0" bIns="91440">
            <a:spAutoFit/>
          </a:bodyPr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Subhead,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33020014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pos="513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Conten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93BFA7-F7FE-BCCA-9FED-E146B76EE62B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11">
            <a:extLst>
              <a:ext uri="{FF2B5EF4-FFF2-40B4-BE49-F238E27FC236}">
                <a16:creationId xmlns:a16="http://schemas.microsoft.com/office/drawing/2014/main" id="{F143E096-D754-937E-E2DB-EBEA927765C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630653" y="-1"/>
            <a:ext cx="3561347" cy="6272784"/>
          </a:xfrm>
          <a:prstGeom prst="rect">
            <a:avLst/>
          </a:prstGeom>
          <a:solidFill>
            <a:schemeClr val="tx1"/>
          </a:solidFill>
          <a:effectLst>
            <a:glow rad="127000">
              <a:schemeClr val="accent1">
                <a:alpha val="0"/>
              </a:schemeClr>
            </a:glow>
          </a:effectLst>
        </p:spPr>
        <p:txBody>
          <a:bodyPr tIns="2560320" anchor="t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or drag to the icon to add an image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" name="Title 8">
            <a:extLst>
              <a:ext uri="{FF2B5EF4-FFF2-40B4-BE49-F238E27FC236}">
                <a16:creationId xmlns:a16="http://schemas.microsoft.com/office/drawing/2014/main" id="{ECC21276-C721-59B1-A9DC-4A0BBE875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7315199" cy="943335"/>
          </a:xfrm>
        </p:spPr>
        <p:txBody>
          <a:bodyPr wrap="square"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74B83EE3-9715-6697-55D6-0EF1BEE224C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2632765"/>
            <a:ext cx="7315200" cy="3310835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87079BB9-C2AE-7AEB-2501-4D6C5B10C2C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1421177"/>
            <a:ext cx="73151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5D3F1D33-79CB-5648-9F10-AF3468C5B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200" y="1795100"/>
            <a:ext cx="7315199" cy="837665"/>
          </a:xfrm>
        </p:spPr>
        <p:txBody>
          <a:bodyPr wrap="square" lIns="0" tIns="502920" rIns="0" bIns="91440">
            <a:spAutoFit/>
          </a:bodyPr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Subhead, Align Top of Box to bottom of SUBTITLE</a:t>
            </a:r>
          </a:p>
        </p:txBody>
      </p:sp>
    </p:spTree>
    <p:extLst>
      <p:ext uri="{BB962C8B-B14F-4D97-AF65-F5344CB8AC3E}">
        <p14:creationId xmlns:p14="http://schemas.microsoft.com/office/powerpoint/2010/main" val="3405397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1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Placeholder 1">
            <a:extLst>
              <a:ext uri="{FF2B5EF4-FFF2-40B4-BE49-F238E27FC236}">
                <a16:creationId xmlns:a16="http://schemas.microsoft.com/office/drawing/2014/main" id="{D2D71CCE-175C-82D7-8AAC-C8A72E136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0365"/>
            <a:ext cx="10515600" cy="122843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ABBE76-5D8A-2659-A6BA-D5E98EAF75E1}"/>
              </a:ext>
            </a:extLst>
          </p:cNvPr>
          <p:cNvSpPr/>
          <p:nvPr userDrawn="1"/>
        </p:nvSpPr>
        <p:spPr>
          <a:xfrm>
            <a:off x="0" y="6269277"/>
            <a:ext cx="12192000" cy="588723"/>
          </a:xfrm>
          <a:prstGeom prst="rect">
            <a:avLst/>
          </a:prstGeom>
          <a:solidFill>
            <a:srgbClr val="002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pic>
        <p:nvPicPr>
          <p:cNvPr id="10" name="Picture 9" descr="A logo with a black background&#10;&#10;Description automatically generated">
            <a:extLst>
              <a:ext uri="{FF2B5EF4-FFF2-40B4-BE49-F238E27FC236}">
                <a16:creationId xmlns:a16="http://schemas.microsoft.com/office/drawing/2014/main" id="{423B6981-023C-DAA6-F643-17B79DA6EA49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4032" y="6387845"/>
            <a:ext cx="337735" cy="351585"/>
          </a:xfrm>
          <a:prstGeom prst="rect">
            <a:avLst/>
          </a:prstGeom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A07D7ED-22C3-CFC0-ABFB-271145797D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16063" y="6387845"/>
            <a:ext cx="337736" cy="3651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900" b="0" i="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818A6-B0AD-75F6-A0D6-0189DA305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179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229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96" r:id="rId2"/>
    <p:sldLayoutId id="2147483662" r:id="rId3"/>
    <p:sldLayoutId id="2147483698" r:id="rId4"/>
    <p:sldLayoutId id="2147483697" r:id="rId5"/>
    <p:sldLayoutId id="2147483707" r:id="rId6"/>
    <p:sldLayoutId id="2147483714" r:id="rId7"/>
    <p:sldLayoutId id="2147483649" r:id="rId8"/>
    <p:sldLayoutId id="2147483708" r:id="rId9"/>
    <p:sldLayoutId id="2147483715" r:id="rId10"/>
    <p:sldLayoutId id="2147483716" r:id="rId11"/>
    <p:sldLayoutId id="2147483711" r:id="rId12"/>
    <p:sldLayoutId id="2147483710" r:id="rId13"/>
    <p:sldLayoutId id="2147483712" r:id="rId14"/>
    <p:sldLayoutId id="2147483713" r:id="rId15"/>
    <p:sldLayoutId id="2147483655" r:id="rId16"/>
    <p:sldLayoutId id="2147483709" r:id="rId17"/>
  </p:sldLayoutIdLst>
  <p:hf hdr="0"/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sz="4000" b="0" i="0" kern="1200" cap="all" baseline="0">
          <a:solidFill>
            <a:schemeClr val="tx1"/>
          </a:solidFill>
          <a:latin typeface="Calibri Light" panose="020F0302020204030204" pitchFamily="34" charset="0"/>
          <a:ea typeface="Calibri Light" panose="020F0302020204030204" pitchFamily="34" charset="0"/>
          <a:cs typeface="+mj-cs"/>
        </a:defRPr>
      </a:lvl1pPr>
    </p:titleStyle>
    <p:bodyStyle>
      <a:lvl1pPr marL="173736" indent="-173736" algn="l" defTabSz="914400" rtl="0" eaLnBrk="1" latinLnBrk="0" hangingPunct="1">
        <a:lnSpc>
          <a:spcPct val="85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+mn-cs"/>
        </a:defRPr>
      </a:lvl1pPr>
      <a:lvl2pPr marL="347472" indent="-173736" algn="l" defTabSz="914400" rtl="0" eaLnBrk="1" latinLnBrk="0" hangingPunct="1">
        <a:lnSpc>
          <a:spcPct val="100000"/>
        </a:lnSpc>
        <a:spcBef>
          <a:spcPts val="0"/>
        </a:spcBef>
        <a:buClr>
          <a:schemeClr val="accent2"/>
        </a:buClr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521208" indent="-173736" algn="l" defTabSz="914400" rtl="0" eaLnBrk="1" latinLnBrk="0" hangingPunct="1">
        <a:lnSpc>
          <a:spcPct val="100000"/>
        </a:lnSpc>
        <a:spcBef>
          <a:spcPts val="0"/>
        </a:spcBef>
        <a:buClr>
          <a:schemeClr val="accent2"/>
        </a:buClr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694944" indent="-173736" algn="l" defTabSz="914400" rtl="0" eaLnBrk="1" latinLnBrk="0" hangingPunct="1">
        <a:lnSpc>
          <a:spcPct val="100000"/>
        </a:lnSpc>
        <a:spcBef>
          <a:spcPts val="0"/>
        </a:spcBef>
        <a:buClr>
          <a:schemeClr val="accent2"/>
        </a:buClr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868680" indent="-173736" algn="l" defTabSz="914400" rtl="0" eaLnBrk="1" latinLnBrk="0" hangingPunct="1">
        <a:lnSpc>
          <a:spcPct val="100000"/>
        </a:lnSpc>
        <a:spcBef>
          <a:spcPts val="0"/>
        </a:spcBef>
        <a:buClr>
          <a:schemeClr val="accent2"/>
        </a:buClr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528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orient="horz" pos="600" userDrawn="1">
          <p15:clr>
            <a:srgbClr val="F26B43"/>
          </p15:clr>
        </p15:guide>
        <p15:guide id="5" orient="horz" pos="3744" userDrawn="1">
          <p15:clr>
            <a:srgbClr val="F26B43"/>
          </p15:clr>
        </p15:guide>
        <p15:guide id="6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FBE01A-CCC9-F216-608E-225A3750A6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820" y="3429000"/>
            <a:ext cx="7980356" cy="13900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CD980C6-C2A6-FD5B-B736-69F3E5491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7911" y="1140548"/>
            <a:ext cx="7496175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034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112" name="Rectangle 4">
            <a:extLst>
              <a:ext uri="{FF2B5EF4-FFF2-40B4-BE49-F238E27FC236}">
                <a16:creationId xmlns:a16="http://schemas.microsoft.com/office/drawing/2014/main" id="{764B309F-1006-14BC-29BB-1A9021C78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137" y="2262040"/>
            <a:ext cx="9496926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1. Part/Process Number:</a:t>
            </a: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 </a:t>
            </a:r>
          </a:p>
          <a:p>
            <a:pPr lvl="1" indent="-2222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Usually referenced from the process flow chart, PFMEA or Tool sheets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2. Process Name/Operation Description:</a:t>
            </a: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 </a:t>
            </a:r>
          </a:p>
          <a:p>
            <a:pPr lvl="1" indent="-2222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Identify the process/operation that best describes the activity being addressed (e.g. work elements)</a:t>
            </a:r>
          </a:p>
          <a:p>
            <a:pPr lvl="1" indent="-2222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Use verb / noun format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3. Machine, Device, Jig, Tools for Manufacturing:</a:t>
            </a:r>
            <a:endParaRPr lang="en-US" sz="2200" dirty="0">
              <a:solidFill>
                <a:prstClr val="black"/>
              </a:solidFill>
              <a:latin typeface="Arial" charset="0"/>
              <a:cs typeface="Arial" pitchFamily="34" charset="0"/>
            </a:endParaRPr>
          </a:p>
          <a:p>
            <a:pPr lvl="1" indent="-2222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Identify the processing equipment required. (e.g.. machine, device, jig power tools, assist arms, conveyors, etc.)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400208D6-A7A7-EE2F-CD7E-428E00B4E558}"/>
              </a:ext>
            </a:extLst>
          </p:cNvPr>
          <p:cNvSpPr/>
          <p:nvPr/>
        </p:nvSpPr>
        <p:spPr>
          <a:xfrm>
            <a:off x="1371293" y="1060938"/>
            <a:ext cx="58293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3850" lvl="1"/>
            <a:r>
              <a:rPr lang="en-US" sz="2800" i="1" u="sng" dirty="0">
                <a:solidFill>
                  <a:srgbClr val="0000FF"/>
                </a:solidFill>
              </a:rPr>
              <a:t>What is being done?</a:t>
            </a: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0E50C568-F6A3-441E-F78C-ACBBED1D64B8}"/>
              </a:ext>
            </a:extLst>
          </p:cNvPr>
          <p:cNvGrpSpPr/>
          <p:nvPr/>
        </p:nvGrpSpPr>
        <p:grpSpPr>
          <a:xfrm>
            <a:off x="1938237" y="1736558"/>
            <a:ext cx="2347706" cy="430887"/>
            <a:chOff x="1028700" y="1752600"/>
            <a:chExt cx="2347706" cy="430887"/>
          </a:xfrm>
        </p:grpSpPr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358C860B-CEF2-C3E0-9BDE-C0233EB86D30}"/>
                </a:ext>
              </a:extLst>
            </p:cNvPr>
            <p:cNvGrpSpPr/>
            <p:nvPr/>
          </p:nvGrpSpPr>
          <p:grpSpPr>
            <a:xfrm>
              <a:off x="1028700" y="1752600"/>
              <a:ext cx="419100" cy="415925"/>
              <a:chOff x="1028700" y="1752600"/>
              <a:chExt cx="419100" cy="415925"/>
            </a:xfrm>
          </p:grpSpPr>
          <p:sp>
            <p:nvSpPr>
              <p:cNvPr id="120" name="Oval 50">
                <a:extLst>
                  <a:ext uri="{FF2B5EF4-FFF2-40B4-BE49-F238E27FC236}">
                    <a16:creationId xmlns:a16="http://schemas.microsoft.com/office/drawing/2014/main" id="{45B17EF8-2EDF-BBA0-4815-E42E4A40CC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8700" y="1757363"/>
                <a:ext cx="409575" cy="381000"/>
              </a:xfrm>
              <a:prstGeom prst="ellips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Text Box 51">
                <a:extLst>
                  <a:ext uri="{FF2B5EF4-FFF2-40B4-BE49-F238E27FC236}">
                    <a16:creationId xmlns:a16="http://schemas.microsoft.com/office/drawing/2014/main" id="{22111304-8DFF-52A7-D106-8F7D7812F5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0450" y="1752600"/>
                <a:ext cx="387350" cy="415925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 b="1" dirty="0">
                    <a:solidFill>
                      <a:srgbClr val="4F81BD"/>
                    </a:solidFill>
                    <a:latin typeface="Arial" charset="0"/>
                    <a:cs typeface="Arial" pitchFamily="34" charset="0"/>
                  </a:rPr>
                  <a:t>A</a:t>
                </a:r>
                <a:endParaRPr lang="en-US" sz="2000" dirty="0">
                  <a:solidFill>
                    <a:srgbClr val="4F81BD"/>
                  </a:solidFill>
                  <a:latin typeface="Arial" charset="0"/>
                  <a:cs typeface="Arial" pitchFamily="34" charset="0"/>
                </a:endParaRPr>
              </a:p>
            </p:txBody>
          </p:sp>
        </p:grpSp>
        <p:sp>
          <p:nvSpPr>
            <p:cNvPr id="119" name="Text Box 64">
              <a:extLst>
                <a:ext uri="{FF2B5EF4-FFF2-40B4-BE49-F238E27FC236}">
                  <a16:creationId xmlns:a16="http://schemas.microsoft.com/office/drawing/2014/main" id="{F7D41923-2795-ADE8-3EAD-33E00A9EB1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6438" y="1752600"/>
              <a:ext cx="1519968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200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pitchFamily="34" charset="0"/>
                </a:rPr>
                <a:t>Operation</a:t>
              </a:r>
            </a:p>
          </p:txBody>
        </p:sp>
      </p:grpSp>
      <p:sp>
        <p:nvSpPr>
          <p:cNvPr id="124" name="Rectangle 4">
            <a:extLst>
              <a:ext uri="{FF2B5EF4-FFF2-40B4-BE49-F238E27FC236}">
                <a16:creationId xmlns:a16="http://schemas.microsoft.com/office/drawing/2014/main" id="{2E91B900-6A5F-A373-1E44-4043BEA7F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773" y="175181"/>
            <a:ext cx="4722454" cy="54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Plans</a:t>
            </a:r>
          </a:p>
        </p:txBody>
      </p:sp>
      <p:pic>
        <p:nvPicPr>
          <p:cNvPr id="126" name="Picture 3">
            <a:extLst>
              <a:ext uri="{FF2B5EF4-FFF2-40B4-BE49-F238E27FC236}">
                <a16:creationId xmlns:a16="http://schemas.microsoft.com/office/drawing/2014/main" id="{17CFEE49-9173-2C8A-0B47-89A7D5AFBA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72014" y="1049531"/>
            <a:ext cx="3691539" cy="1496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799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BD4B8FDD-56B7-2209-8689-D72AEA0B2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1613" y="2430379"/>
            <a:ext cx="837565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404813" indent="-174625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4. Number</a:t>
            </a: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: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Identifies the cross reference number from the applicable documentation.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2906838-FFC7-D1A5-D9D4-ACF0422EA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763" y="5242338"/>
            <a:ext cx="71755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15888" indent="-115888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7. Special Characteristic</a:t>
            </a: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: </a:t>
            </a:r>
          </a:p>
          <a:p>
            <a:pPr marL="404813" lvl="1" indent="-174625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key processes  (e.g. Delta K, QS)</a:t>
            </a:r>
          </a:p>
        </p:txBody>
      </p:sp>
      <p:sp>
        <p:nvSpPr>
          <p:cNvPr id="4" name="Text Box 65">
            <a:extLst>
              <a:ext uri="{FF2B5EF4-FFF2-40B4-BE49-F238E27FC236}">
                <a16:creationId xmlns:a16="http://schemas.microsoft.com/office/drawing/2014/main" id="{E0B7B62B-3C8E-0E97-E247-BAB426FEE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639" y="3573379"/>
            <a:ext cx="564962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404813" indent="-174625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5. </a:t>
            </a:r>
            <a:r>
              <a:rPr lang="en-US" sz="2200" b="1" u="sng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Product</a:t>
            </a: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 Characteristic</a:t>
            </a: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: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Distinguishing features and/or attributes </a:t>
            </a:r>
          </a:p>
        </p:txBody>
      </p:sp>
      <p:sp>
        <p:nvSpPr>
          <p:cNvPr id="5" name="Text Box 66">
            <a:extLst>
              <a:ext uri="{FF2B5EF4-FFF2-40B4-BE49-F238E27FC236}">
                <a16:creationId xmlns:a16="http://schemas.microsoft.com/office/drawing/2014/main" id="{6FF2C151-D578-9844-DC0D-DCF0B77513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9646" y="4411579"/>
            <a:ext cx="447141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404813" indent="-174625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6. </a:t>
            </a:r>
            <a:r>
              <a:rPr lang="en-US" sz="2200" b="1" u="sng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Process</a:t>
            </a: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 Characteristic</a:t>
            </a: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: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Characteristics of the process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F8A3F0-C873-32D3-225D-4F4614553D6B}"/>
              </a:ext>
            </a:extLst>
          </p:cNvPr>
          <p:cNvSpPr/>
          <p:nvPr/>
        </p:nvSpPr>
        <p:spPr>
          <a:xfrm>
            <a:off x="1857419" y="1221359"/>
            <a:ext cx="58293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3850" lvl="1"/>
            <a:r>
              <a:rPr lang="en-US" sz="2800" i="1" u="sng" dirty="0">
                <a:solidFill>
                  <a:srgbClr val="0000FF"/>
                </a:solidFill>
              </a:rPr>
              <a:t>What is Important?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68B8CB6-0D8C-AA7F-AB78-F031CC234333}"/>
              </a:ext>
            </a:extLst>
          </p:cNvPr>
          <p:cNvGrpSpPr/>
          <p:nvPr/>
        </p:nvGrpSpPr>
        <p:grpSpPr>
          <a:xfrm>
            <a:off x="2433888" y="1091720"/>
            <a:ext cx="7754900" cy="1519411"/>
            <a:chOff x="1038225" y="934184"/>
            <a:chExt cx="7754900" cy="1519411"/>
          </a:xfrm>
        </p:grpSpPr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98B3C1D4-1656-8970-D56D-2EACE885E0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3870" y="934184"/>
              <a:ext cx="3349255" cy="151941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1" name="Text Box 10">
              <a:extLst>
                <a:ext uri="{FF2B5EF4-FFF2-40B4-BE49-F238E27FC236}">
                  <a16:creationId xmlns:a16="http://schemas.microsoft.com/office/drawing/2014/main" id="{CA58436D-8103-2724-8BCB-AEDC45B74A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1752600"/>
              <a:ext cx="387350" cy="4159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solidFill>
                    <a:srgbClr val="4F81BD"/>
                  </a:solidFill>
                  <a:latin typeface="Arial" charset="0"/>
                  <a:cs typeface="Arial" pitchFamily="34" charset="0"/>
                </a:rPr>
                <a:t>B</a:t>
              </a:r>
              <a:endParaRPr lang="en-US" sz="2000" dirty="0">
                <a:solidFill>
                  <a:srgbClr val="4F81BD"/>
                </a:solidFill>
                <a:latin typeface="Arial" charset="0"/>
                <a:cs typeface="Arial" pitchFamily="34" charset="0"/>
              </a:endParaRPr>
            </a:p>
          </p:txBody>
        </p:sp>
        <p:sp>
          <p:nvSpPr>
            <p:cNvPr id="12" name="Text Box 67">
              <a:extLst>
                <a:ext uri="{FF2B5EF4-FFF2-40B4-BE49-F238E27FC236}">
                  <a16:creationId xmlns:a16="http://schemas.microsoft.com/office/drawing/2014/main" id="{2BE4910D-F763-4D6A-5A9E-FC7B656ECB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59901" y="1725554"/>
              <a:ext cx="2225289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200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pitchFamily="34" charset="0"/>
                </a:rPr>
                <a:t>Characteristics</a:t>
              </a:r>
            </a:p>
          </p:txBody>
        </p:sp>
        <p:sp>
          <p:nvSpPr>
            <p:cNvPr id="13" name="Oval 9">
              <a:extLst>
                <a:ext uri="{FF2B5EF4-FFF2-40B4-BE49-F238E27FC236}">
                  <a16:creationId xmlns:a16="http://schemas.microsoft.com/office/drawing/2014/main" id="{56D8EE11-7EC7-89A7-7D94-47AA8D903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8225" y="1757363"/>
              <a:ext cx="409575" cy="38100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Rectangle 4">
            <a:extLst>
              <a:ext uri="{FF2B5EF4-FFF2-40B4-BE49-F238E27FC236}">
                <a16:creationId xmlns:a16="http://schemas.microsoft.com/office/drawing/2014/main" id="{491B1E30-62ED-8EEC-87B9-66928A944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773" y="162459"/>
            <a:ext cx="4722454" cy="54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Plans</a:t>
            </a:r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158D719F-9241-F89D-72D9-3116EDFA9D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99438" y="1249678"/>
            <a:ext cx="3933825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552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3" name="Rectangle 75">
            <a:extLst>
              <a:ext uri="{FF2B5EF4-FFF2-40B4-BE49-F238E27FC236}">
                <a16:creationId xmlns:a16="http://schemas.microsoft.com/office/drawing/2014/main" id="{86119A8B-E7FC-2160-1642-352953DEE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225" y="4909068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78">
            <a:extLst>
              <a:ext uri="{FF2B5EF4-FFF2-40B4-BE49-F238E27FC236}">
                <a16:creationId xmlns:a16="http://schemas.microsoft.com/office/drawing/2014/main" id="{4BA42DED-7921-F312-8D6E-4AA4973D2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4909068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80">
            <a:extLst>
              <a:ext uri="{FF2B5EF4-FFF2-40B4-BE49-F238E27FC236}">
                <a16:creationId xmlns:a16="http://schemas.microsoft.com/office/drawing/2014/main" id="{7D368A64-2BAC-C6B4-F98D-47E60CAB6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6362" y="4909068"/>
            <a:ext cx="7938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86">
            <a:extLst>
              <a:ext uri="{FF2B5EF4-FFF2-40B4-BE49-F238E27FC236}">
                <a16:creationId xmlns:a16="http://schemas.microsoft.com/office/drawing/2014/main" id="{5B840309-DF4C-34C7-53BD-FC935D4F2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3475" y="4909068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91">
            <a:extLst>
              <a:ext uri="{FF2B5EF4-FFF2-40B4-BE49-F238E27FC236}">
                <a16:creationId xmlns:a16="http://schemas.microsoft.com/office/drawing/2014/main" id="{0B160E12-D5A6-35E2-B5C0-C71D04D42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2237" y="4909068"/>
            <a:ext cx="7938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4">
            <a:extLst>
              <a:ext uri="{FF2B5EF4-FFF2-40B4-BE49-F238E27FC236}">
                <a16:creationId xmlns:a16="http://schemas.microsoft.com/office/drawing/2014/main" id="{BF181F60-F62F-9504-F15A-121898194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2925" y="4909068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96">
            <a:extLst>
              <a:ext uri="{FF2B5EF4-FFF2-40B4-BE49-F238E27FC236}">
                <a16:creationId xmlns:a16="http://schemas.microsoft.com/office/drawing/2014/main" id="{3DF022C7-3A0A-3D5E-47F0-13525E862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612" y="4909068"/>
            <a:ext cx="7938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9">
            <a:extLst>
              <a:ext uri="{FF2B5EF4-FFF2-40B4-BE49-F238E27FC236}">
                <a16:creationId xmlns:a16="http://schemas.microsoft.com/office/drawing/2014/main" id="{ABF0F5B6-CB52-B33E-25DC-CA95C9CD5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7050" y="4909068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12">
            <a:extLst>
              <a:ext uri="{FF2B5EF4-FFF2-40B4-BE49-F238E27FC236}">
                <a16:creationId xmlns:a16="http://schemas.microsoft.com/office/drawing/2014/main" id="{3B14BBA2-B113-19D8-08B1-09034CBBB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7737" y="4909068"/>
            <a:ext cx="7938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16">
            <a:extLst>
              <a:ext uri="{FF2B5EF4-FFF2-40B4-BE49-F238E27FC236}">
                <a16:creationId xmlns:a16="http://schemas.microsoft.com/office/drawing/2014/main" id="{7DA6631F-BBBC-C687-7726-E14A50D71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4909068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19">
            <a:extLst>
              <a:ext uri="{FF2B5EF4-FFF2-40B4-BE49-F238E27FC236}">
                <a16:creationId xmlns:a16="http://schemas.microsoft.com/office/drawing/2014/main" id="{B60D5191-0AD5-0689-E9FA-B5EB9C080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8662" y="4909068"/>
            <a:ext cx="7938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21">
            <a:extLst>
              <a:ext uri="{FF2B5EF4-FFF2-40B4-BE49-F238E27FC236}">
                <a16:creationId xmlns:a16="http://schemas.microsoft.com/office/drawing/2014/main" id="{01BEE8AD-00EC-AABF-A9FA-633EDB8A0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9350" y="4909068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25">
            <a:extLst>
              <a:ext uri="{FF2B5EF4-FFF2-40B4-BE49-F238E27FC236}">
                <a16:creationId xmlns:a16="http://schemas.microsoft.com/office/drawing/2014/main" id="{241A7C45-CEF0-5CAC-F6A9-B7A2B3F93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1175" y="4909068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27">
            <a:extLst>
              <a:ext uri="{FF2B5EF4-FFF2-40B4-BE49-F238E27FC236}">
                <a16:creationId xmlns:a16="http://schemas.microsoft.com/office/drawing/2014/main" id="{F3ED01ED-3D24-E158-FCCD-811D05058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1862" y="4909068"/>
            <a:ext cx="7938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30">
            <a:extLst>
              <a:ext uri="{FF2B5EF4-FFF2-40B4-BE49-F238E27FC236}">
                <a16:creationId xmlns:a16="http://schemas.microsoft.com/office/drawing/2014/main" id="{30B98DC4-76E2-6DD3-4C01-3A4B134FF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0962" y="4909068"/>
            <a:ext cx="9525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34">
            <a:extLst>
              <a:ext uri="{FF2B5EF4-FFF2-40B4-BE49-F238E27FC236}">
                <a16:creationId xmlns:a16="http://schemas.microsoft.com/office/drawing/2014/main" id="{668CFFD3-7BB3-4B43-AD02-742664CE9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2787" y="4909068"/>
            <a:ext cx="7938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8E3364D-759E-91FE-4548-37C607DCE695}"/>
              </a:ext>
            </a:extLst>
          </p:cNvPr>
          <p:cNvGrpSpPr/>
          <p:nvPr/>
        </p:nvGrpSpPr>
        <p:grpSpPr>
          <a:xfrm>
            <a:off x="2146300" y="1964255"/>
            <a:ext cx="3649662" cy="4098925"/>
            <a:chOff x="661988" y="1997075"/>
            <a:chExt cx="3649662" cy="4098925"/>
          </a:xfrm>
        </p:grpSpPr>
        <p:sp>
          <p:nvSpPr>
            <p:cNvPr id="33" name="Text Box 7">
              <a:extLst>
                <a:ext uri="{FF2B5EF4-FFF2-40B4-BE49-F238E27FC236}">
                  <a16:creationId xmlns:a16="http://schemas.microsoft.com/office/drawing/2014/main" id="{E0BD4BD3-03C7-9DA1-AB0E-11CC91349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0575" y="2243138"/>
              <a:ext cx="3521075" cy="28007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indent="-2222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i="1" u="sng" dirty="0">
                  <a:latin typeface="Arial" charset="0"/>
                  <a:cs typeface="Arial" pitchFamily="34" charset="0"/>
                </a:rPr>
                <a:t>PRODUCT</a:t>
              </a:r>
              <a:r>
                <a:rPr lang="en-US" b="1" i="1" dirty="0">
                  <a:latin typeface="Arial" charset="0"/>
                  <a:cs typeface="Arial" pitchFamily="34" charset="0"/>
                </a:rPr>
                <a:t> CHARACTERISTIC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00" b="1" i="1" dirty="0">
                <a:latin typeface="Arial" charset="0"/>
                <a:cs typeface="Arial" pitchFamily="34" charset="0"/>
              </a:endParaRPr>
            </a:p>
            <a:p>
              <a:pPr lvl="1" fontAlgn="base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US" sz="1600" dirty="0">
                  <a:latin typeface="Arial" charset="0"/>
                  <a:cs typeface="Arial" pitchFamily="34" charset="0"/>
                </a:rPr>
                <a:t>physical properties of the part</a:t>
              </a:r>
            </a:p>
            <a:p>
              <a:pPr lvl="1" fontAlgn="base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US" sz="1600" dirty="0">
                  <a:latin typeface="Arial" charset="0"/>
                  <a:cs typeface="Arial" pitchFamily="34" charset="0"/>
                </a:rPr>
                <a:t>Identified important customer characteristics (CTQs and Delta-K)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u="sng" dirty="0">
                  <a:latin typeface="Arial" charset="0"/>
                  <a:cs typeface="Arial" pitchFamily="34" charset="0"/>
                </a:rPr>
                <a:t>Examples</a:t>
              </a:r>
              <a:r>
                <a:rPr lang="en-US" sz="1600" dirty="0">
                  <a:latin typeface="Arial" charset="0"/>
                  <a:cs typeface="Arial" pitchFamily="34" charset="0"/>
                </a:rPr>
                <a:t>: length, width, tensile strength, torque, weld integrity, color, alignment, etc.</a:t>
              </a:r>
            </a:p>
          </p:txBody>
        </p:sp>
        <p:sp>
          <p:nvSpPr>
            <p:cNvPr id="34" name="Rectangle 12">
              <a:extLst>
                <a:ext uri="{FF2B5EF4-FFF2-40B4-BE49-F238E27FC236}">
                  <a16:creationId xmlns:a16="http://schemas.microsoft.com/office/drawing/2014/main" id="{F00BAA95-00E0-BE89-3496-DAF7B0F4EA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9338" y="5055728"/>
              <a:ext cx="2862262" cy="78422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 Box 13">
              <a:extLst>
                <a:ext uri="{FF2B5EF4-FFF2-40B4-BE49-F238E27FC236}">
                  <a16:creationId xmlns:a16="http://schemas.microsoft.com/office/drawing/2014/main" id="{85F3BEE7-997E-4A59-5AC6-2956C61BA2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7600" y="5049838"/>
              <a:ext cx="3098800" cy="730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A description of the state of the component or vehicle after the particular operation is completed</a:t>
              </a:r>
            </a:p>
          </p:txBody>
        </p:sp>
        <p:sp>
          <p:nvSpPr>
            <p:cNvPr id="36" name="Rectangle 65">
              <a:extLst>
                <a:ext uri="{FF2B5EF4-FFF2-40B4-BE49-F238E27FC236}">
                  <a16:creationId xmlns:a16="http://schemas.microsoft.com/office/drawing/2014/main" id="{7B89ACBD-7BC4-FE0E-7893-032A6D7FB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988" y="1997075"/>
              <a:ext cx="3649662" cy="4098925"/>
            </a:xfrm>
            <a:prstGeom prst="rect">
              <a:avLst/>
            </a:prstGeom>
            <a:noFill/>
            <a:ln w="19050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C7A73DF-F9CB-3D2C-EBFE-F54867B1D414}"/>
              </a:ext>
            </a:extLst>
          </p:cNvPr>
          <p:cNvGrpSpPr/>
          <p:nvPr/>
        </p:nvGrpSpPr>
        <p:grpSpPr>
          <a:xfrm>
            <a:off x="6397625" y="1964255"/>
            <a:ext cx="3981450" cy="4098925"/>
            <a:chOff x="4913313" y="1997075"/>
            <a:chExt cx="3981450" cy="4098925"/>
          </a:xfrm>
        </p:grpSpPr>
        <p:sp>
          <p:nvSpPr>
            <p:cNvPr id="38" name="Text Box 6">
              <a:extLst>
                <a:ext uri="{FF2B5EF4-FFF2-40B4-BE49-F238E27FC236}">
                  <a16:creationId xmlns:a16="http://schemas.microsoft.com/office/drawing/2014/main" id="{449AAA22-A3A3-6F6F-C75F-EC5468F316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0788" y="2241550"/>
              <a:ext cx="3429000" cy="28007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indent="-2222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i="1" u="sng" dirty="0">
                  <a:latin typeface="Arial" charset="0"/>
                  <a:cs typeface="Arial" pitchFamily="34" charset="0"/>
                </a:rPr>
                <a:t>PROCESS</a:t>
              </a:r>
              <a:r>
                <a:rPr lang="en-US" b="1" i="1" dirty="0">
                  <a:latin typeface="Arial" charset="0"/>
                  <a:cs typeface="Arial" pitchFamily="34" charset="0"/>
                </a:rPr>
                <a:t> CHARACTERISTIC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Arial" charset="0"/>
                <a:cs typeface="Arial" pitchFamily="34" charset="0"/>
              </a:endParaRPr>
            </a:p>
            <a:p>
              <a:pPr lvl="1" fontAlgn="base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US" sz="1600" dirty="0">
                  <a:latin typeface="Arial" charset="0"/>
                  <a:cs typeface="Arial" pitchFamily="34" charset="0"/>
                </a:rPr>
                <a:t>identify characteristics, which when controlled, reduce variation in product characteristics</a:t>
              </a:r>
            </a:p>
            <a:p>
              <a:pPr marL="234950" lvl="1" indent="0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Arial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u="sng" dirty="0">
                  <a:latin typeface="Arial" charset="0"/>
                  <a:cs typeface="Arial" pitchFamily="34" charset="0"/>
                </a:rPr>
                <a:t>Examples:</a:t>
              </a:r>
              <a:r>
                <a:rPr lang="en-US" sz="1600" dirty="0">
                  <a:latin typeface="Arial" charset="0"/>
                  <a:cs typeface="Arial" pitchFamily="34" charset="0"/>
                </a:rPr>
                <a:t>  pressure, temperature, force, feed rate, RPM (torque), etc.</a:t>
              </a:r>
            </a:p>
          </p:txBody>
        </p:sp>
        <p:sp>
          <p:nvSpPr>
            <p:cNvPr id="39" name="Rectangle 15">
              <a:extLst>
                <a:ext uri="{FF2B5EF4-FFF2-40B4-BE49-F238E27FC236}">
                  <a16:creationId xmlns:a16="http://schemas.microsoft.com/office/drawing/2014/main" id="{98D9D710-8479-BF5F-BA1A-D2A2A6428D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3525" y="5055728"/>
              <a:ext cx="2840038" cy="78422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 Box 16">
              <a:extLst>
                <a:ext uri="{FF2B5EF4-FFF2-40B4-BE49-F238E27FC236}">
                  <a16:creationId xmlns:a16="http://schemas.microsoft.com/office/drawing/2014/main" id="{C939CB81-A1CE-92DB-3CED-6EDC8A5420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9400" y="5249863"/>
              <a:ext cx="353536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Related to product characteristics</a:t>
              </a:r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E98E1066-33E0-CC1B-A7C1-A0F287AB6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3313" y="1997075"/>
              <a:ext cx="3649662" cy="4098925"/>
            </a:xfrm>
            <a:prstGeom prst="rect">
              <a:avLst/>
            </a:prstGeom>
            <a:noFill/>
            <a:ln w="19050">
              <a:solidFill>
                <a:srgbClr val="00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1F66418C-5CBC-99DF-4023-EEF66647F63F}"/>
              </a:ext>
            </a:extLst>
          </p:cNvPr>
          <p:cNvSpPr/>
          <p:nvPr/>
        </p:nvSpPr>
        <p:spPr>
          <a:xfrm>
            <a:off x="2045390" y="895868"/>
            <a:ext cx="810121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3850" lvl="1"/>
            <a:r>
              <a:rPr lang="en-US" sz="2800" i="1" u="sng" dirty="0">
                <a:solidFill>
                  <a:srgbClr val="0000FF"/>
                </a:solidFill>
              </a:rPr>
              <a:t>Characteristics:</a:t>
            </a:r>
            <a:r>
              <a:rPr lang="en-US" sz="2800" i="1" dirty="0">
                <a:solidFill>
                  <a:srgbClr val="0000FF"/>
                </a:solidFill>
              </a:rPr>
              <a:t> Identify Product and Process characteristics for each Control Plan step</a:t>
            </a: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id="{72B1FD94-F08A-877E-58BC-100610F22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7334" y="214978"/>
            <a:ext cx="4722454" cy="54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Plans</a:t>
            </a:r>
          </a:p>
        </p:txBody>
      </p:sp>
    </p:spTree>
    <p:extLst>
      <p:ext uri="{BB962C8B-B14F-4D97-AF65-F5344CB8AC3E}">
        <p14:creationId xmlns:p14="http://schemas.microsoft.com/office/powerpoint/2010/main" val="310360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88C73702-4813-A22A-D3B9-FB5EDBE1D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4099" y="1326073"/>
            <a:ext cx="10031982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8. Product/Process Specification</a:t>
            </a: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: </a:t>
            </a:r>
          </a:p>
          <a:p>
            <a:pPr marL="336550" lvl="1" indent="-2222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Specifications/tolerance for a part or process. (eg. may be obtained from various engineering documents)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9. Evaluation/Measurement Technique</a:t>
            </a: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: </a:t>
            </a:r>
          </a:p>
          <a:p>
            <a:pPr marL="336550" lvl="1" indent="-2222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Identifies the measurement system being used to measure product/process characteristics. (eg. gages, fixtures, test equipment, blocks, go/no go, etc)</a:t>
            </a:r>
            <a:endParaRPr lang="en-US" sz="2200" b="1" i="1" dirty="0">
              <a:solidFill>
                <a:prstClr val="black"/>
              </a:solidFill>
              <a:latin typeface="Arial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10 / 11. Sample Size/Frequency</a:t>
            </a: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: </a:t>
            </a:r>
          </a:p>
          <a:p>
            <a:pPr marL="336550" lvl="1" indent="-2222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List sample size and frequency to perform evaluation. (eg. size: 4 pieces / frequency: fifth time per shift)</a:t>
            </a:r>
          </a:p>
        </p:txBody>
      </p:sp>
      <p:sp>
        <p:nvSpPr>
          <p:cNvPr id="3" name="Rectangle 75">
            <a:extLst>
              <a:ext uri="{FF2B5EF4-FFF2-40B4-BE49-F238E27FC236}">
                <a16:creationId xmlns:a16="http://schemas.microsoft.com/office/drawing/2014/main" id="{5854A6B1-D290-928A-9660-2E1EA2876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67" y="4816053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78">
            <a:extLst>
              <a:ext uri="{FF2B5EF4-FFF2-40B4-BE49-F238E27FC236}">
                <a16:creationId xmlns:a16="http://schemas.microsoft.com/office/drawing/2014/main" id="{BE2AF7BF-8603-75F2-A670-28DC30690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92" y="4816053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80">
            <a:extLst>
              <a:ext uri="{FF2B5EF4-FFF2-40B4-BE49-F238E27FC236}">
                <a16:creationId xmlns:a16="http://schemas.microsoft.com/office/drawing/2014/main" id="{379A9CA4-5621-AED1-B4DD-6EE70BB89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9004" y="4816053"/>
            <a:ext cx="7938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96">
            <a:extLst>
              <a:ext uri="{FF2B5EF4-FFF2-40B4-BE49-F238E27FC236}">
                <a16:creationId xmlns:a16="http://schemas.microsoft.com/office/drawing/2014/main" id="{043569E0-9578-B59B-5E46-2E67991BC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254" y="4816053"/>
            <a:ext cx="7938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9">
            <a:extLst>
              <a:ext uri="{FF2B5EF4-FFF2-40B4-BE49-F238E27FC236}">
                <a16:creationId xmlns:a16="http://schemas.microsoft.com/office/drawing/2014/main" id="{824351D5-FC70-7ADE-1E78-87A105FC9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9692" y="4816053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12">
            <a:extLst>
              <a:ext uri="{FF2B5EF4-FFF2-40B4-BE49-F238E27FC236}">
                <a16:creationId xmlns:a16="http://schemas.microsoft.com/office/drawing/2014/main" id="{EE874D0F-7CAD-3D3B-9E44-8D8794BB8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379" y="4816053"/>
            <a:ext cx="7938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16">
            <a:extLst>
              <a:ext uri="{FF2B5EF4-FFF2-40B4-BE49-F238E27FC236}">
                <a16:creationId xmlns:a16="http://schemas.microsoft.com/office/drawing/2014/main" id="{C7382BD0-9708-96D2-4DFA-6B937211D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0617" y="4816053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19">
            <a:extLst>
              <a:ext uri="{FF2B5EF4-FFF2-40B4-BE49-F238E27FC236}">
                <a16:creationId xmlns:a16="http://schemas.microsoft.com/office/drawing/2014/main" id="{55E2B6A7-278D-E24C-BB73-51A043754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304" y="4816053"/>
            <a:ext cx="7938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21">
            <a:extLst>
              <a:ext uri="{FF2B5EF4-FFF2-40B4-BE49-F238E27FC236}">
                <a16:creationId xmlns:a16="http://schemas.microsoft.com/office/drawing/2014/main" id="{BC426923-1C1B-3C9A-2950-BBE5C6F6A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1992" y="4816053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25">
            <a:extLst>
              <a:ext uri="{FF2B5EF4-FFF2-40B4-BE49-F238E27FC236}">
                <a16:creationId xmlns:a16="http://schemas.microsoft.com/office/drawing/2014/main" id="{E931B597-7735-5FF6-B6E1-0F5ADD8E5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3817" y="4816053"/>
            <a:ext cx="7937" cy="15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414272-8F75-95C5-B42D-F5F5174D17FC}"/>
              </a:ext>
            </a:extLst>
          </p:cNvPr>
          <p:cNvSpPr/>
          <p:nvPr/>
        </p:nvSpPr>
        <p:spPr>
          <a:xfrm>
            <a:off x="3037530" y="825020"/>
            <a:ext cx="66482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3850" lvl="1"/>
            <a:r>
              <a:rPr lang="en-US" sz="2800" i="1" u="sng" dirty="0">
                <a:solidFill>
                  <a:srgbClr val="0000FF"/>
                </a:solidFill>
              </a:rPr>
              <a:t>What is the Means for Controlling?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56F8A60-4297-12A0-0C06-A4C73D27C463}"/>
              </a:ext>
            </a:extLst>
          </p:cNvPr>
          <p:cNvGrpSpPr/>
          <p:nvPr/>
        </p:nvGrpSpPr>
        <p:grpSpPr>
          <a:xfrm>
            <a:off x="1655791" y="882455"/>
            <a:ext cx="4414912" cy="5308227"/>
            <a:chOff x="-1472090" y="3294710"/>
            <a:chExt cx="4414912" cy="5308227"/>
          </a:xfrm>
        </p:grpSpPr>
        <p:sp>
          <p:nvSpPr>
            <p:cNvPr id="23" name="Text Box 242">
              <a:extLst>
                <a:ext uri="{FF2B5EF4-FFF2-40B4-BE49-F238E27FC236}">
                  <a16:creationId xmlns:a16="http://schemas.microsoft.com/office/drawing/2014/main" id="{EFE8771F-FC13-6363-2BDF-2F5AD667E5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472090" y="3294710"/>
              <a:ext cx="144943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pitchFamily="34" charset="0"/>
                </a:rPr>
                <a:t>Methods</a:t>
              </a:r>
            </a:p>
          </p:txBody>
        </p:sp>
        <p:sp>
          <p:nvSpPr>
            <p:cNvPr id="24" name="Rectangle 12">
              <a:extLst>
                <a:ext uri="{FF2B5EF4-FFF2-40B4-BE49-F238E27FC236}">
                  <a16:creationId xmlns:a16="http://schemas.microsoft.com/office/drawing/2014/main" id="{23A3C6EA-0BF7-01FE-97AF-6466C95A3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12760" y="7113601"/>
              <a:ext cx="3455582" cy="1489336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" name="Rectangle 4">
            <a:extLst>
              <a:ext uri="{FF2B5EF4-FFF2-40B4-BE49-F238E27FC236}">
                <a16:creationId xmlns:a16="http://schemas.microsoft.com/office/drawing/2014/main" id="{81C19FED-0975-A58B-64BB-41415CCBD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773" y="193167"/>
            <a:ext cx="4722454" cy="54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Plans</a:t>
            </a:r>
          </a:p>
        </p:txBody>
      </p:sp>
      <p:sp>
        <p:nvSpPr>
          <p:cNvPr id="29" name="Oval 15">
            <a:extLst>
              <a:ext uri="{FF2B5EF4-FFF2-40B4-BE49-F238E27FC236}">
                <a16:creationId xmlns:a16="http://schemas.microsoft.com/office/drawing/2014/main" id="{862E8FA8-BD99-6CAA-1FDE-B03B2CB1C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065" y="922788"/>
            <a:ext cx="409575" cy="3810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FDB6640-359C-0AE5-D92C-5440093B7411}"/>
              </a:ext>
            </a:extLst>
          </p:cNvPr>
          <p:cNvSpPr/>
          <p:nvPr/>
        </p:nvSpPr>
        <p:spPr>
          <a:xfrm>
            <a:off x="1108323" y="93956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4F81BD"/>
                </a:solidFill>
                <a:latin typeface="Arial" charset="0"/>
                <a:cs typeface="Arial" pitchFamily="34" charset="0"/>
              </a:rPr>
              <a:t>C</a:t>
            </a:r>
            <a:endParaRPr lang="en-US" dirty="0">
              <a:solidFill>
                <a:srgbClr val="4F81BD"/>
              </a:solidFill>
              <a:latin typeface="Arial" charset="0"/>
              <a:cs typeface="Arial" pitchFamily="34" charset="0"/>
            </a:endParaRPr>
          </a:p>
        </p:txBody>
      </p:sp>
      <p:pic>
        <p:nvPicPr>
          <p:cNvPr id="31" name="Picture 3">
            <a:extLst>
              <a:ext uri="{FF2B5EF4-FFF2-40B4-BE49-F238E27FC236}">
                <a16:creationId xmlns:a16="http://schemas.microsoft.com/office/drawing/2014/main" id="{022BAA56-B9A4-5B55-0EC8-A6086FCCA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23563" y="4723401"/>
            <a:ext cx="5063721" cy="144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16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5" name="Rectangle 1028">
            <a:extLst>
              <a:ext uri="{FF2B5EF4-FFF2-40B4-BE49-F238E27FC236}">
                <a16:creationId xmlns:a16="http://schemas.microsoft.com/office/drawing/2014/main" id="{10FE5186-7654-A219-2515-10A3ACB98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37" y="73274"/>
            <a:ext cx="10249736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marL="0" lvl="2"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Plan, </a:t>
            </a:r>
            <a:r>
              <a:rPr lang="en-US" dirty="0">
                <a:solidFill>
                  <a:schemeClr val="tx1"/>
                </a:solidFill>
              </a:rPr>
              <a:t>Sample size and frequency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47586CAD-8241-FB24-839E-30616135A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60162" y="1895238"/>
            <a:ext cx="4047078" cy="2876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5109E3AE-45B0-875D-25A7-80A7668126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97083" y="4771615"/>
            <a:ext cx="2693077" cy="142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C05C899E-2F1A-3407-BF86-CBA37A120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24323" y="4148757"/>
            <a:ext cx="2799181" cy="2099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DF4CE24-56B4-1CD5-6DFC-105CF7707831}"/>
              </a:ext>
            </a:extLst>
          </p:cNvPr>
          <p:cNvSpPr/>
          <p:nvPr/>
        </p:nvSpPr>
        <p:spPr>
          <a:xfrm>
            <a:off x="1556618" y="800349"/>
            <a:ext cx="8888056" cy="1200329"/>
          </a:xfrm>
          <a:prstGeom prst="rect">
            <a:avLst/>
          </a:prstGeom>
          <a:solidFill>
            <a:srgbClr val="A7A8AA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Until a process is Capable (Cpk 1.33), 100% Inspection is required</a:t>
            </a:r>
          </a:p>
          <a:p>
            <a:pPr marL="342900" indent="-342900"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If process is Capable, define Sample Size and Frequency reflecting </a:t>
            </a:r>
            <a:r>
              <a:rPr lang="en-US" altLang="en-US" sz="2000" u="sng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acceptable risk</a:t>
            </a:r>
          </a:p>
          <a:p>
            <a:pPr marL="342900" indent="-342900"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Use Six Sigma tools and techniques to control the Process</a:t>
            </a:r>
          </a:p>
        </p:txBody>
      </p:sp>
      <p:pic>
        <p:nvPicPr>
          <p:cNvPr id="14" name="Picture 6">
            <a:extLst>
              <a:ext uri="{FF2B5EF4-FFF2-40B4-BE49-F238E27FC236}">
                <a16:creationId xmlns:a16="http://schemas.microsoft.com/office/drawing/2014/main" id="{8EF35B1A-43A0-D3EA-B5B8-B67F0821F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20046" y="2008916"/>
            <a:ext cx="3407734" cy="2129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46F71E1-76E3-6137-4333-BCAA2C0EB2D1}"/>
              </a:ext>
            </a:extLst>
          </p:cNvPr>
          <p:cNvSpPr txBox="1"/>
          <p:nvPr/>
        </p:nvSpPr>
        <p:spPr bwMode="auto">
          <a:xfrm>
            <a:off x="3330828" y="2888854"/>
            <a:ext cx="1954381" cy="369332"/>
          </a:xfrm>
          <a:prstGeom prst="rect">
            <a:avLst/>
          </a:prstGeom>
          <a:solidFill>
            <a:srgbClr val="A7A8AA"/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prstTxWarp prst="textNoShape">
              <a:avLst/>
            </a:prstTxWarp>
            <a:spAutoFit/>
          </a:bodyPr>
          <a:lstStyle/>
          <a:p>
            <a:pPr marR="0" algn="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tabLst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09" charset="0"/>
                <a:ea typeface="ヒラギノ角ゴ Pro W3" pitchFamily="-109" charset="-128"/>
                <a:cs typeface="Arial"/>
              </a:rPr>
              <a:t>Counting Defects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-109" charset="0"/>
              <a:ea typeface="ヒラギノ角ゴ Pro W3" pitchFamily="-109" charset="-128"/>
              <a:cs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2B767B1-2FAD-0A29-6ADC-E8F341A0AD40}"/>
              </a:ext>
            </a:extLst>
          </p:cNvPr>
          <p:cNvSpPr txBox="1"/>
          <p:nvPr/>
        </p:nvSpPr>
        <p:spPr bwMode="auto">
          <a:xfrm>
            <a:off x="3087170" y="5116701"/>
            <a:ext cx="2172390" cy="369332"/>
          </a:xfrm>
          <a:prstGeom prst="rect">
            <a:avLst/>
          </a:prstGeom>
          <a:solidFill>
            <a:srgbClr val="A7A8AA"/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prstTxWarp prst="textNoShape">
              <a:avLst/>
            </a:prstTxWarp>
            <a:spAutoFit/>
          </a:bodyPr>
          <a:lstStyle/>
          <a:p>
            <a:pPr marR="0" algn="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tabLst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09" charset="0"/>
                <a:ea typeface="ヒラギノ角ゴ Pro W3" pitchFamily="-109" charset="-128"/>
                <a:cs typeface="Arial"/>
              </a:rPr>
              <a:t>C-Graph</a:t>
            </a:r>
            <a:r>
              <a:rPr kumimoji="0" lang="en-US" sz="1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09" charset="0"/>
                <a:ea typeface="ヒラギノ角ゴ Pro W3" pitchFamily="-109" charset="-128"/>
                <a:cs typeface="Arial"/>
              </a:rPr>
              <a:t> of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09" charset="0"/>
                <a:ea typeface="ヒラギノ角ゴ Pro W3" pitchFamily="-109" charset="-128"/>
                <a:cs typeface="Arial"/>
              </a:rPr>
              <a:t> Defects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-109" charset="0"/>
              <a:ea typeface="ヒラギノ角ゴ Pro W3" pitchFamily="-109" charset="-128"/>
              <a:cs typeface="Arial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335C8B-16FF-707B-54C4-CEE093FD6833}"/>
              </a:ext>
            </a:extLst>
          </p:cNvPr>
          <p:cNvSpPr txBox="1"/>
          <p:nvPr/>
        </p:nvSpPr>
        <p:spPr bwMode="auto">
          <a:xfrm>
            <a:off x="7577463" y="2964094"/>
            <a:ext cx="1287532" cy="369332"/>
          </a:xfrm>
          <a:prstGeom prst="rect">
            <a:avLst/>
          </a:prstGeom>
          <a:solidFill>
            <a:srgbClr val="A7A8AA"/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prstTxWarp prst="textNoShape">
              <a:avLst/>
            </a:prstTxWarp>
            <a:spAutoFit/>
          </a:bodyPr>
          <a:lstStyle/>
          <a:p>
            <a:pPr marR="0" algn="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tabLst/>
            </a:pPr>
            <a:r>
              <a:rPr lang="en-US" sz="1800" dirty="0">
                <a:solidFill>
                  <a:schemeClr val="tx1"/>
                </a:solidFill>
                <a:latin typeface="Arial" pitchFamily="-109" charset="0"/>
                <a:ea typeface="ヒラギノ角ゴ Pro W3" pitchFamily="-109" charset="-128"/>
                <a:cs typeface="Arial"/>
              </a:rPr>
              <a:t>SPC Chart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-109" charset="0"/>
              <a:ea typeface="ヒラギノ角ゴ Pro W3" pitchFamily="-109" charset="-128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C68A29-9685-34CC-7A2F-2B919B82AB0A}"/>
              </a:ext>
            </a:extLst>
          </p:cNvPr>
          <p:cNvSpPr txBox="1"/>
          <p:nvPr/>
        </p:nvSpPr>
        <p:spPr bwMode="auto">
          <a:xfrm>
            <a:off x="7269686" y="5198450"/>
            <a:ext cx="1903085" cy="369332"/>
          </a:xfrm>
          <a:prstGeom prst="rect">
            <a:avLst/>
          </a:prstGeom>
          <a:solidFill>
            <a:srgbClr val="A7A8AA"/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prstTxWarp prst="textNoShape">
              <a:avLst/>
            </a:prstTxWarp>
            <a:spAutoFit/>
          </a:bodyPr>
          <a:lstStyle/>
          <a:p>
            <a:pPr marR="0" algn="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tabLst/>
            </a:pPr>
            <a:r>
              <a:rPr lang="en-US" sz="1800" noProof="0" dirty="0">
                <a:solidFill>
                  <a:schemeClr val="tx1"/>
                </a:solidFill>
                <a:latin typeface="Arial" pitchFamily="-109" charset="0"/>
                <a:ea typeface="ヒラギノ角ゴ Pro W3" pitchFamily="-109" charset="-128"/>
                <a:cs typeface="Arial"/>
              </a:rPr>
              <a:t>Capability Graph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-109" charset="0"/>
              <a:ea typeface="ヒラギノ角ゴ Pro W3" pitchFamily="-109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495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584BED8E-BFA5-3B6D-E8BA-E31803A16D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91931" y="4769025"/>
            <a:ext cx="5063721" cy="144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EB6B7738-AE96-6D10-B486-8906CFF9E0DF}"/>
              </a:ext>
            </a:extLst>
          </p:cNvPr>
          <p:cNvSpPr txBox="1">
            <a:spLocks noChangeArrowheads="1"/>
          </p:cNvSpPr>
          <p:nvPr/>
        </p:nvSpPr>
        <p:spPr>
          <a:xfrm>
            <a:off x="2198722" y="1495052"/>
            <a:ext cx="8229600" cy="2031325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b="1"/>
              <a:t>12. Control Method:</a:t>
            </a:r>
          </a:p>
          <a:p>
            <a:pPr marL="336550" lvl="1" indent="-222250">
              <a:buClr>
                <a:schemeClr val="tx1"/>
              </a:buClr>
              <a:buFontTx/>
              <a:buChar char="•"/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Brief description of how the operation will be controlled</a:t>
            </a:r>
          </a:p>
          <a:p>
            <a:pPr marL="336550" lvl="1" indent="-222250">
              <a:buClr>
                <a:schemeClr val="tx1"/>
              </a:buClr>
              <a:buFontTx/>
              <a:buChar char="•"/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When selecting the method of control, focus on: </a:t>
            </a:r>
          </a:p>
          <a:p>
            <a:pPr marL="674688" lvl="2" indent="-223838">
              <a:buClr>
                <a:schemeClr val="tx1"/>
              </a:buClr>
            </a:pPr>
            <a:r>
              <a:rPr lang="en-US" b="1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control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 rather than </a:t>
            </a:r>
            <a:r>
              <a:rPr lang="en-US" b="1" i="1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control</a:t>
            </a:r>
          </a:p>
          <a:p>
            <a:pPr marL="674688" lvl="2" indent="-223838">
              <a:buClr>
                <a:schemeClr val="tx1"/>
              </a:buClr>
            </a:pPr>
            <a:r>
              <a:rPr lang="en-US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>
                <a:solidFill>
                  <a:srgbClr val="CC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rather than </a:t>
            </a:r>
            <a:r>
              <a:rPr lang="en-US" b="1" i="1">
                <a:solidFill>
                  <a:srgbClr val="CC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detection</a:t>
            </a:r>
            <a:endParaRPr lang="en-US" i="1">
              <a:solidFill>
                <a:srgbClr val="CC99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688" lvl="2" indent="-223838">
              <a:buClr>
                <a:schemeClr val="tx1"/>
              </a:buCl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targeting nominal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 rather than </a:t>
            </a:r>
            <a:r>
              <a:rPr lang="en-US" b="1" i="1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specification limits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C3143B-0C16-DA13-AC6D-6E76CD3A5DBA}"/>
              </a:ext>
            </a:extLst>
          </p:cNvPr>
          <p:cNvSpPr/>
          <p:nvPr/>
        </p:nvSpPr>
        <p:spPr>
          <a:xfrm>
            <a:off x="1763678" y="3514719"/>
            <a:ext cx="52536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6550" lvl="1" indent="-222250">
              <a:buClr>
                <a:prstClr val="black"/>
              </a:buClr>
            </a:pPr>
            <a:r>
              <a:rPr lang="en-US" sz="1800" u="sng" dirty="0">
                <a:solidFill>
                  <a:prstClr val="black"/>
                </a:solidFill>
                <a:latin typeface="+mn-lt"/>
              </a:rPr>
              <a:t>Examples:</a:t>
            </a:r>
          </a:p>
          <a:p>
            <a:pPr marL="674688" lvl="2" indent="-223838">
              <a:buClr>
                <a:prstClr val="black"/>
              </a:buClr>
              <a:buFont typeface="Arial" charset="0"/>
              <a:buChar char="-"/>
            </a:pPr>
            <a:r>
              <a:rPr lang="en-US" sz="1800" dirty="0">
                <a:solidFill>
                  <a:prstClr val="black"/>
                </a:solidFill>
                <a:latin typeface="+mn-lt"/>
              </a:rPr>
              <a:t>Check sheets (weld, quality, tool, material, etc)</a:t>
            </a:r>
          </a:p>
          <a:p>
            <a:pPr marL="674688" lvl="2" indent="-223838">
              <a:buClr>
                <a:prstClr val="black"/>
              </a:buClr>
              <a:buFont typeface="Arial" charset="0"/>
              <a:buChar char="-"/>
            </a:pPr>
            <a:r>
              <a:rPr lang="en-US" sz="1800" dirty="0">
                <a:solidFill>
                  <a:prstClr val="black"/>
                </a:solidFill>
                <a:latin typeface="+mn-lt"/>
              </a:rPr>
              <a:t>Preventative tooling maintenance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880FA9-39BB-2898-D7D1-F5DC2AED66F2}"/>
              </a:ext>
            </a:extLst>
          </p:cNvPr>
          <p:cNvSpPr/>
          <p:nvPr/>
        </p:nvSpPr>
        <p:spPr>
          <a:xfrm>
            <a:off x="6612931" y="378043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674688" lvl="2" indent="-223838">
              <a:buClr>
                <a:prstClr val="black"/>
              </a:buClr>
              <a:buFont typeface="Arial" charset="0"/>
              <a:buChar char="-"/>
            </a:pPr>
            <a:r>
              <a:rPr lang="en-US" sz="1800" dirty="0">
                <a:solidFill>
                  <a:prstClr val="black"/>
                </a:solidFill>
                <a:latin typeface="+mn-lt"/>
              </a:rPr>
              <a:t>Variation control charts</a:t>
            </a:r>
          </a:p>
          <a:p>
            <a:pPr marL="674688" lvl="2" indent="-223838">
              <a:buClr>
                <a:prstClr val="black"/>
              </a:buClr>
              <a:buFont typeface="Arial" charset="0"/>
              <a:buChar char="-"/>
            </a:pPr>
            <a:r>
              <a:rPr lang="en-US" sz="1800" dirty="0">
                <a:solidFill>
                  <a:prstClr val="black"/>
                </a:solidFill>
                <a:latin typeface="+mn-lt"/>
              </a:rPr>
              <a:t>Error/mistake proofing</a:t>
            </a:r>
          </a:p>
          <a:p>
            <a:pPr marL="674688" lvl="2" indent="-223838">
              <a:buClr>
                <a:prstClr val="black"/>
              </a:buClr>
              <a:buFont typeface="Arial" charset="0"/>
              <a:buChar char="-"/>
            </a:pPr>
            <a:r>
              <a:rPr lang="en-US" sz="1800" dirty="0">
                <a:solidFill>
                  <a:prstClr val="black"/>
                </a:solidFill>
                <a:latin typeface="+mn-lt"/>
              </a:rPr>
              <a:t>SPC charts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F0C5978-286B-3E48-F4D6-9A46353DCF61}"/>
              </a:ext>
            </a:extLst>
          </p:cNvPr>
          <p:cNvGrpSpPr/>
          <p:nvPr/>
        </p:nvGrpSpPr>
        <p:grpSpPr>
          <a:xfrm>
            <a:off x="2524159" y="928079"/>
            <a:ext cx="5254882" cy="5324523"/>
            <a:chOff x="1011237" y="1641911"/>
            <a:chExt cx="5254882" cy="5324523"/>
          </a:xfrm>
        </p:grpSpPr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A1FDBFE7-6E6B-A3B1-5F27-0381387D4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6026" y="5402671"/>
              <a:ext cx="1010093" cy="1563763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242">
              <a:extLst>
                <a:ext uri="{FF2B5EF4-FFF2-40B4-BE49-F238E27FC236}">
                  <a16:creationId xmlns:a16="http://schemas.microsoft.com/office/drawing/2014/main" id="{0D01A1F4-4FCB-C4DF-6F26-92F2124A7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1237" y="1641911"/>
              <a:ext cx="144943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pitchFamily="34" charset="0"/>
                </a:rPr>
                <a:t>Methods</a:t>
              </a:r>
            </a:p>
          </p:txBody>
        </p:sp>
      </p:grpSp>
      <p:sp>
        <p:nvSpPr>
          <p:cNvPr id="12" name="Rectangle 4">
            <a:extLst>
              <a:ext uri="{FF2B5EF4-FFF2-40B4-BE49-F238E27FC236}">
                <a16:creationId xmlns:a16="http://schemas.microsoft.com/office/drawing/2014/main" id="{B510C8F5-2C84-5DD3-9FEC-AEC537FF1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59" y="56471"/>
            <a:ext cx="6169025" cy="526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  <a:normAutofit lnSpcReduction="10000"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Plans, Control Method</a:t>
            </a:r>
          </a:p>
        </p:txBody>
      </p:sp>
      <p:sp>
        <p:nvSpPr>
          <p:cNvPr id="14" name="Oval 15">
            <a:extLst>
              <a:ext uri="{FF2B5EF4-FFF2-40B4-BE49-F238E27FC236}">
                <a16:creationId xmlns:a16="http://schemas.microsoft.com/office/drawing/2014/main" id="{92D15E54-935B-6440-2F25-DB021231E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9433" y="968412"/>
            <a:ext cx="409575" cy="3810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D2DB94F-DE1A-AC30-EE48-A1C4C1BBF684}"/>
              </a:ext>
            </a:extLst>
          </p:cNvPr>
          <p:cNvSpPr/>
          <p:nvPr/>
        </p:nvSpPr>
        <p:spPr>
          <a:xfrm>
            <a:off x="1978202" y="985454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4F81BD"/>
                </a:solidFill>
                <a:latin typeface="Arial" charset="0"/>
                <a:cs typeface="Arial" pitchFamily="34" charset="0"/>
              </a:rPr>
              <a:t>C</a:t>
            </a:r>
            <a:endParaRPr lang="en-US" dirty="0">
              <a:solidFill>
                <a:srgbClr val="4F81BD"/>
              </a:solidFill>
              <a:latin typeface="Arial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32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2E41D701-35F3-E059-6FD2-9EAFF0A56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891" y="1520630"/>
            <a:ext cx="9752908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13. Reaction Plan</a:t>
            </a:r>
            <a:r>
              <a:rPr lang="en-US" sz="20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:</a:t>
            </a:r>
          </a:p>
          <a:p>
            <a:pPr marL="336550" lvl="1" indent="-2222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Specifies who to inform to make a decision or what to do when a process goes out of control </a:t>
            </a:r>
          </a:p>
          <a:p>
            <a:pPr marL="336550" lvl="1" indent="-2222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Written for people closest to the process (e.g. replace a drill)</a:t>
            </a:r>
          </a:p>
          <a:p>
            <a:pPr marL="336550" lvl="1" indent="-2222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Review systemic root cause and update the FMEA</a:t>
            </a:r>
          </a:p>
          <a:p>
            <a:pPr marL="336550" lvl="1" indent="-22225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Examples:</a:t>
            </a:r>
          </a:p>
          <a:p>
            <a:pPr marL="671513" lvl="2" indent="-220663" fontAlgn="base">
              <a:spcBef>
                <a:spcPct val="0"/>
              </a:spcBef>
              <a:spcAft>
                <a:spcPct val="0"/>
              </a:spcAft>
              <a:buFont typeface="Arial" charset="0"/>
              <a:buChar char="-"/>
            </a:pPr>
            <a:r>
              <a:rPr lang="en-US" sz="20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Call supervisor</a:t>
            </a:r>
          </a:p>
          <a:p>
            <a:pPr marL="671513" lvl="2" indent="-220663" fontAlgn="base">
              <a:spcBef>
                <a:spcPct val="0"/>
              </a:spcBef>
              <a:spcAft>
                <a:spcPct val="0"/>
              </a:spcAft>
              <a:buFont typeface="Arial" charset="0"/>
              <a:buChar char="-"/>
            </a:pPr>
            <a:r>
              <a:rPr lang="en-US" sz="20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100% Inspection until the process is back in control</a:t>
            </a:r>
          </a:p>
          <a:p>
            <a:pPr marL="671513" lvl="2" indent="-220663" fontAlgn="base">
              <a:spcBef>
                <a:spcPct val="0"/>
              </a:spcBef>
              <a:spcAft>
                <a:spcPct val="0"/>
              </a:spcAft>
              <a:buFont typeface="Arial" charset="0"/>
              <a:buChar char="-"/>
            </a:pPr>
            <a:r>
              <a:rPr lang="en-US" sz="20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Calibrate equipment</a:t>
            </a:r>
          </a:p>
        </p:txBody>
      </p:sp>
      <p:sp>
        <p:nvSpPr>
          <p:cNvPr id="3" name="Text Box 16">
            <a:extLst>
              <a:ext uri="{FF2B5EF4-FFF2-40B4-BE49-F238E27FC236}">
                <a16:creationId xmlns:a16="http://schemas.microsoft.com/office/drawing/2014/main" id="{0AD73E41-2934-EE4B-E90D-195684F89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2039" y="1055022"/>
            <a:ext cx="387350" cy="4159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4F81BD"/>
                </a:solidFill>
                <a:latin typeface="Arial" charset="0"/>
                <a:cs typeface="Arial" pitchFamily="34" charset="0"/>
              </a:rPr>
              <a:t>D</a:t>
            </a:r>
            <a:endParaRPr lang="en-US" sz="2000" dirty="0">
              <a:solidFill>
                <a:srgbClr val="4F81BD"/>
              </a:solidFill>
              <a:latin typeface="Arial" charset="0"/>
              <a:cs typeface="Arial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673C7BA-F35B-FD76-F68D-60AA38D50319}"/>
              </a:ext>
            </a:extLst>
          </p:cNvPr>
          <p:cNvGrpSpPr/>
          <p:nvPr/>
        </p:nvGrpSpPr>
        <p:grpSpPr>
          <a:xfrm>
            <a:off x="2112988" y="1058965"/>
            <a:ext cx="5950666" cy="4987703"/>
            <a:chOff x="1038224" y="1748135"/>
            <a:chExt cx="5950666" cy="4987703"/>
          </a:xfrm>
        </p:grpSpPr>
        <p:sp>
          <p:nvSpPr>
            <p:cNvPr id="5" name="Text Box 242">
              <a:extLst>
                <a:ext uri="{FF2B5EF4-FFF2-40B4-BE49-F238E27FC236}">
                  <a16:creationId xmlns:a16="http://schemas.microsoft.com/office/drawing/2014/main" id="{6EF055A7-2249-14FC-B2F7-256EC67903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00" y="1748135"/>
              <a:ext cx="221887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pitchFamily="34" charset="0"/>
                </a:rPr>
                <a:t>Reaction Plan</a:t>
              </a:r>
            </a:p>
          </p:txBody>
        </p:sp>
        <p:sp>
          <p:nvSpPr>
            <p:cNvPr id="7" name="Oval 15">
              <a:extLst>
                <a:ext uri="{FF2B5EF4-FFF2-40B4-BE49-F238E27FC236}">
                  <a16:creationId xmlns:a16="http://schemas.microsoft.com/office/drawing/2014/main" id="{869F4A48-10BA-E341-ADF4-6BF5029B70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8224" y="1761655"/>
              <a:ext cx="409575" cy="38100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AFD824D3-4BA8-9A2B-0F66-7BEE1BB856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3373" y="5126113"/>
              <a:ext cx="1055517" cy="1609725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4">
            <a:extLst>
              <a:ext uri="{FF2B5EF4-FFF2-40B4-BE49-F238E27FC236}">
                <a16:creationId xmlns:a16="http://schemas.microsoft.com/office/drawing/2014/main" id="{A753B073-70C7-37C2-C4D3-30055C512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9336" y="297113"/>
            <a:ext cx="6169025" cy="46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  <a:normAutofit fontScale="92500" lnSpcReduction="10000"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Plans, Reaction Plan</a:t>
            </a:r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8581F4F3-C4A1-5B6A-4878-7DB1B20DC2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10897" y="4569897"/>
            <a:ext cx="5063721" cy="144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068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79E7127-19C2-6A4D-BB69-EFECECA48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7762" y="263973"/>
            <a:ext cx="4816475" cy="46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  <a:normAutofit fontScale="92500" lnSpcReduction="10000"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Plans, Plug Example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5C751A9C-6245-E35E-4837-CE4F2CCB2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72893" y="1162050"/>
            <a:ext cx="8846212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3042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9D3DC74-2A13-358B-3FC0-159B0A4B7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487" y="176059"/>
            <a:ext cx="6169025" cy="46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  <a:normAutofit fontScale="92500" lnSpcReduction="10000"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Plans, Next Steps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7574499-79F4-F263-B77E-B48423A17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0638" y="888641"/>
            <a:ext cx="785177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Next Steps to HYMH Suppliers:</a:t>
            </a:r>
            <a:r>
              <a:rPr lang="en-US" sz="22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 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093DE9CE-75FB-C88E-5603-211E99169F32}"/>
              </a:ext>
            </a:extLst>
          </p:cNvPr>
          <p:cNvSpPr txBox="1">
            <a:spLocks noChangeArrowheads="1"/>
          </p:cNvSpPr>
          <p:nvPr/>
        </p:nvSpPr>
        <p:spPr>
          <a:xfrm>
            <a:off x="2303712" y="1296687"/>
            <a:ext cx="8112126" cy="1748925"/>
          </a:xfrm>
          <a:prstGeom prst="rect">
            <a:avLst/>
          </a:prstGeom>
        </p:spPr>
        <p:txBody>
          <a:bodyPr/>
          <a:lstStyle>
            <a:lvl1pPr marL="265113" indent="-265113" algn="l" defTabSz="457200" rtl="0" fontAlgn="base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2"/>
              </a:buBlip>
              <a:defRPr kern="1200">
                <a:solidFill>
                  <a:srgbClr val="262626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2"/>
              </a:buBlip>
              <a:defRPr sz="1400" kern="1200">
                <a:solidFill>
                  <a:srgbClr val="262626"/>
                </a:solidFill>
                <a:latin typeface="Arial"/>
                <a:ea typeface="ヒラギノ角ゴ Pro W3" pitchFamily="-109" charset="-128"/>
                <a:cs typeface="Arial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rgbClr val="404040"/>
                </a:solidFill>
                <a:latin typeface="Arial"/>
                <a:ea typeface="ヒラギノ角ゴ Pro W3" pitchFamily="-109" charset="-128"/>
                <a:cs typeface="Arial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rgbClr val="404040"/>
                </a:solidFill>
                <a:latin typeface="Arial"/>
                <a:ea typeface="ヒラギノ角ゴ Pro W3" pitchFamily="-109" charset="-128"/>
                <a:cs typeface="Arial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rgbClr val="404040"/>
                </a:solidFill>
                <a:latin typeface="Arial"/>
                <a:ea typeface="ヒラギノ角ゴ Pro W3" pitchFamily="-109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eaLnBrk="1" hangingPunct="1"/>
            <a:endParaRPr lang="en-US" altLang="en-US" sz="1600" dirty="0"/>
          </a:p>
          <a:p>
            <a:pPr lvl="2" eaLnBrk="1" hangingPunct="1"/>
            <a:endParaRPr lang="en-US" altLang="en-US" sz="1600" dirty="0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1E30DE34-F6CB-D073-FE33-31089AE2511D}"/>
              </a:ext>
            </a:extLst>
          </p:cNvPr>
          <p:cNvSpPr txBox="1">
            <a:spLocks/>
          </p:cNvSpPr>
          <p:nvPr/>
        </p:nvSpPr>
        <p:spPr>
          <a:xfrm>
            <a:off x="1890638" y="1454776"/>
            <a:ext cx="8792219" cy="33341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65113" indent="-265113" algn="l" defTabSz="457200" rtl="0" fontAlgn="base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2"/>
              </a:buBlip>
              <a:defRPr kern="1200">
                <a:solidFill>
                  <a:srgbClr val="262626"/>
                </a:solidFill>
                <a:latin typeface="Arial"/>
                <a:ea typeface="ヒラギノ角ゴ Pro W3" pitchFamily="-109" charset="-128"/>
                <a:cs typeface="Arial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2"/>
              </a:buBlip>
              <a:defRPr sz="1400" kern="1200">
                <a:solidFill>
                  <a:srgbClr val="262626"/>
                </a:solidFill>
                <a:latin typeface="Arial"/>
                <a:ea typeface="ヒラギノ角ゴ Pro W3" pitchFamily="-109" charset="-128"/>
                <a:cs typeface="Arial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rgbClr val="404040"/>
                </a:solidFill>
                <a:latin typeface="Arial"/>
                <a:ea typeface="ヒラギノ角ゴ Pro W3" pitchFamily="-109" charset="-128"/>
                <a:cs typeface="Arial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rgbClr val="404040"/>
                </a:solidFill>
                <a:latin typeface="Arial"/>
                <a:ea typeface="ヒラギノ角ゴ Pro W3" pitchFamily="-109" charset="-128"/>
                <a:cs typeface="Arial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rgbClr val="404040"/>
                </a:solidFill>
                <a:latin typeface="Arial"/>
                <a:ea typeface="ヒラギノ角ゴ Pro W3" pitchFamily="-109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hangingPunct="1">
              <a:buClr>
                <a:srgbClr val="FF9900"/>
              </a:buClr>
              <a:buFont typeface="+mj-lt"/>
              <a:buAutoNum type="arabicPeriod"/>
            </a:pPr>
            <a:r>
              <a:rPr lang="en-US" sz="1800" dirty="0">
                <a:solidFill>
                  <a:srgbClr val="00B050"/>
                </a:solidFill>
              </a:rPr>
              <a:t>Know your  customers’ expectations - CTQ’s (Critical to Quality Characteristics)</a:t>
            </a:r>
          </a:p>
          <a:p>
            <a:pPr marL="514350" indent="-514350" eaLnBrk="1" hangingPunct="1">
              <a:buClr>
                <a:srgbClr val="FF9900"/>
              </a:buClr>
              <a:buFont typeface="+mj-lt"/>
              <a:buAutoNum type="arabicPeriod"/>
            </a:pPr>
            <a:r>
              <a:rPr lang="en-US" sz="1800" dirty="0">
                <a:solidFill>
                  <a:srgbClr val="00B050"/>
                </a:solidFill>
              </a:rPr>
              <a:t>Have a defined and documented production process (SOE) </a:t>
            </a:r>
          </a:p>
          <a:p>
            <a:pPr marL="514350" indent="-514350" eaLnBrk="1" hangingPunct="1">
              <a:buClr>
                <a:srgbClr val="FF9900"/>
              </a:buClr>
              <a:buFont typeface="+mj-lt"/>
              <a:buAutoNum type="arabicPeriod"/>
            </a:pPr>
            <a:r>
              <a:rPr lang="en-US" sz="1800" dirty="0">
                <a:solidFill>
                  <a:srgbClr val="FF0000"/>
                </a:solidFill>
              </a:rPr>
              <a:t>Follow 5S Principles</a:t>
            </a:r>
          </a:p>
          <a:p>
            <a:pPr marL="514350" indent="-514350" eaLnBrk="1" hangingPunct="1">
              <a:buClr>
                <a:srgbClr val="FF9900"/>
              </a:buClr>
              <a:buFont typeface="+mj-lt"/>
              <a:buAutoNum type="arabicPeriod"/>
            </a:pPr>
            <a:r>
              <a:rPr lang="en-US" sz="1800" dirty="0">
                <a:solidFill>
                  <a:srgbClr val="FF0000"/>
                </a:solidFill>
              </a:rPr>
              <a:t>Employ a formal training system</a:t>
            </a:r>
          </a:p>
          <a:p>
            <a:pPr marL="514350" indent="-514350" eaLnBrk="1" hangingPunct="1">
              <a:buClr>
                <a:srgbClr val="FF9900"/>
              </a:buClr>
              <a:buFont typeface="+mj-lt"/>
              <a:buAutoNum type="arabicPeriod"/>
            </a:pPr>
            <a:r>
              <a:rPr lang="en-US" sz="1800" dirty="0">
                <a:solidFill>
                  <a:srgbClr val="FF0000"/>
                </a:solidFill>
              </a:rPr>
              <a:t>Involve the people on the shop floor</a:t>
            </a:r>
          </a:p>
          <a:p>
            <a:pPr marL="514350" indent="-514350" eaLnBrk="1" hangingPunct="1">
              <a:buClr>
                <a:srgbClr val="FF9900"/>
              </a:buClr>
              <a:buFont typeface="+mj-lt"/>
              <a:buAutoNum type="arabicPeriod"/>
            </a:pPr>
            <a:r>
              <a:rPr lang="en-US" sz="1800" dirty="0">
                <a:solidFill>
                  <a:srgbClr val="FF0000"/>
                </a:solidFill>
              </a:rPr>
              <a:t>Audit the production process constantly</a:t>
            </a:r>
          </a:p>
          <a:p>
            <a:pPr marL="514350" indent="-514350" eaLnBrk="1" hangingPunct="1">
              <a:buClr>
                <a:srgbClr val="FF9900"/>
              </a:buClr>
              <a:buFont typeface="+mj-lt"/>
              <a:buAutoNum type="arabicPeriod"/>
            </a:pPr>
            <a:r>
              <a:rPr lang="en-US" sz="1800" dirty="0">
                <a:solidFill>
                  <a:srgbClr val="FF0000"/>
                </a:solidFill>
              </a:rPr>
              <a:t>Manage supplied parts and control supplier performance</a:t>
            </a:r>
          </a:p>
          <a:p>
            <a:pPr marL="514350" indent="-514350" eaLnBrk="1" hangingPunct="1">
              <a:buClr>
                <a:srgbClr val="FF9900"/>
              </a:buClr>
              <a:buFont typeface="+mj-lt"/>
              <a:buAutoNum type="arabicPeriod"/>
            </a:pPr>
            <a:r>
              <a:rPr lang="en-US" sz="1800" dirty="0">
                <a:solidFill>
                  <a:srgbClr val="FF0000"/>
                </a:solidFill>
              </a:rPr>
              <a:t>Measure/monitor key quality performance indicators</a:t>
            </a:r>
          </a:p>
          <a:p>
            <a:pPr marL="514350" indent="-514350" eaLnBrk="1" hangingPunct="1">
              <a:buClr>
                <a:srgbClr val="FF9900"/>
              </a:buClr>
              <a:buFont typeface="+mj-lt"/>
              <a:buAutoNum type="arabicPeriod"/>
            </a:pPr>
            <a:r>
              <a:rPr lang="en-US" sz="1800" dirty="0">
                <a:solidFill>
                  <a:srgbClr val="FF0000"/>
                </a:solidFill>
              </a:rPr>
              <a:t>Use an effective Corrective &amp; Preventative Action Process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5D8E3917-0AA7-E57C-B08E-2B4920171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6092" y="4699898"/>
            <a:ext cx="953883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200" b="1" dirty="0">
              <a:solidFill>
                <a:prstClr val="black"/>
              </a:solidFill>
              <a:latin typeface="Arial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FMEA and Control Plans are mandatory for PPAP submission level 3. </a:t>
            </a:r>
            <a:endParaRPr lang="en-US" sz="2200" dirty="0">
              <a:solidFill>
                <a:prstClr val="black"/>
              </a:solidFill>
              <a:latin typeface="Arial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200" b="1" dirty="0">
              <a:solidFill>
                <a:prstClr val="black"/>
              </a:solidFill>
              <a:latin typeface="Arial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29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6DD85D-AD07-BB9B-84BF-2A395CBCA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487" y="210736"/>
            <a:ext cx="6169025" cy="46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  <a:normAutofit fontScale="92500" lnSpcReduction="10000"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Plans, Next Steps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400F17F-587D-23E3-776F-91599712CEB4}"/>
              </a:ext>
            </a:extLst>
          </p:cNvPr>
          <p:cNvSpPr txBox="1">
            <a:spLocks noChangeArrowheads="1"/>
          </p:cNvSpPr>
          <p:nvPr/>
        </p:nvSpPr>
        <p:spPr>
          <a:xfrm>
            <a:off x="603249" y="1376897"/>
            <a:ext cx="8112126" cy="1748925"/>
          </a:xfrm>
          <a:prstGeom prst="rect">
            <a:avLst/>
          </a:prstGeom>
        </p:spPr>
        <p:txBody>
          <a:bodyPr/>
          <a:lstStyle>
            <a:lvl1pPr marL="265113" indent="-265113" algn="l" defTabSz="457200" rtl="0" fontAlgn="base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2"/>
              </a:buBlip>
              <a:defRPr kern="1200">
                <a:solidFill>
                  <a:srgbClr val="262626"/>
                </a:solidFill>
                <a:latin typeface="Arial" pitchFamily="34" charset="0"/>
                <a:ea typeface="ヒラギノ角ゴ Pro W3" pitchFamily="-109" charset="-128"/>
                <a:cs typeface="Arial" pitchFamily="34" charset="0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2"/>
              </a:buBlip>
              <a:defRPr sz="1400" kern="1200">
                <a:solidFill>
                  <a:srgbClr val="262626"/>
                </a:solidFill>
                <a:latin typeface="Arial"/>
                <a:ea typeface="ヒラギノ角ゴ Pro W3" pitchFamily="-109" charset="-128"/>
                <a:cs typeface="Arial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rgbClr val="404040"/>
                </a:solidFill>
                <a:latin typeface="Arial"/>
                <a:ea typeface="ヒラギノ角ゴ Pro W3" pitchFamily="-109" charset="-128"/>
                <a:cs typeface="Arial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rgbClr val="404040"/>
                </a:solidFill>
                <a:latin typeface="Arial"/>
                <a:ea typeface="ヒラギノ角ゴ Pro W3" pitchFamily="-109" charset="-128"/>
                <a:cs typeface="Arial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rgbClr val="404040"/>
                </a:solidFill>
                <a:latin typeface="Arial"/>
                <a:ea typeface="ヒラギノ角ゴ Pro W3" pitchFamily="-109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eaLnBrk="1" hangingPunct="1"/>
            <a:endParaRPr lang="en-US" altLang="en-US" sz="1600" dirty="0"/>
          </a:p>
          <a:p>
            <a:pPr lvl="2" eaLnBrk="1" hangingPunct="1"/>
            <a:endParaRPr lang="en-US" altLang="en-US" sz="16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D6D9017-C190-7E2D-E302-22475E8D6B80}"/>
              </a:ext>
            </a:extLst>
          </p:cNvPr>
          <p:cNvGrpSpPr/>
          <p:nvPr/>
        </p:nvGrpSpPr>
        <p:grpSpPr>
          <a:xfrm>
            <a:off x="1724024" y="994255"/>
            <a:ext cx="8743950" cy="5162550"/>
            <a:chOff x="269137" y="994255"/>
            <a:chExt cx="8743950" cy="5162550"/>
          </a:xfrm>
        </p:grpSpPr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EDF816B3-13D3-100D-FA20-94F11D31AD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137" y="994255"/>
              <a:ext cx="8743950" cy="5162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6F32E67-7774-895F-1A77-B0AE17F3EB59}"/>
                </a:ext>
              </a:extLst>
            </p:cNvPr>
            <p:cNvSpPr/>
            <p:nvPr/>
          </p:nvSpPr>
          <p:spPr>
            <a:xfrm>
              <a:off x="1605516" y="4763387"/>
              <a:ext cx="6092456" cy="62732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050484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31402C-4BFF-3416-B18E-0AA05491E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773" y="101553"/>
            <a:ext cx="4722454" cy="54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</a:t>
            </a:r>
          </a:p>
        </p:txBody>
      </p:sp>
      <p:pic>
        <p:nvPicPr>
          <p:cNvPr id="9" name="Picture 92" descr="Projects take on a life of their own.">
            <a:extLst>
              <a:ext uri="{FF2B5EF4-FFF2-40B4-BE49-F238E27FC236}">
                <a16:creationId xmlns:a16="http://schemas.microsoft.com/office/drawing/2014/main" id="{700FA0FD-2046-7F5B-3048-20E66AEB4F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64771" y="1248990"/>
            <a:ext cx="5862457" cy="4360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37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3" name="Content Placeholder 1">
            <a:extLst>
              <a:ext uri="{FF2B5EF4-FFF2-40B4-BE49-F238E27FC236}">
                <a16:creationId xmlns:a16="http://schemas.microsoft.com/office/drawing/2014/main" id="{B102DC26-EF70-2F2D-478B-5B84032F0594}"/>
              </a:ext>
            </a:extLst>
          </p:cNvPr>
          <p:cNvSpPr txBox="1">
            <a:spLocks/>
          </p:cNvSpPr>
          <p:nvPr/>
        </p:nvSpPr>
        <p:spPr>
          <a:xfrm>
            <a:off x="148518" y="837323"/>
            <a:ext cx="11894963" cy="518335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tx1"/>
                </a:solidFill>
              </a:rPr>
              <a:t>List of acronyms:</a:t>
            </a:r>
          </a:p>
          <a:p>
            <a:r>
              <a:rPr lang="en-US" sz="1400" u="sng" dirty="0">
                <a:solidFill>
                  <a:schemeClr val="tx1"/>
                </a:solidFill>
              </a:rPr>
              <a:t>CTQ:</a:t>
            </a:r>
            <a:r>
              <a:rPr lang="en-US" sz="1400" dirty="0">
                <a:solidFill>
                  <a:schemeClr val="tx1"/>
                </a:solidFill>
              </a:rPr>
              <a:t> Critical To Quality, a characteristic judged to be important to the fit and function of a component or assembly as well as customer satisfaction</a:t>
            </a:r>
          </a:p>
          <a:p>
            <a:r>
              <a:rPr lang="en-US" sz="1400" u="sng" dirty="0">
                <a:solidFill>
                  <a:schemeClr val="tx1"/>
                </a:solidFill>
              </a:rPr>
              <a:t>FMEA:</a:t>
            </a:r>
            <a:r>
              <a:rPr lang="en-US" sz="1400" dirty="0">
                <a:solidFill>
                  <a:schemeClr val="tx1"/>
                </a:solidFill>
              </a:rPr>
              <a:t> Failure Mode and Effect Analysis</a:t>
            </a:r>
          </a:p>
          <a:p>
            <a:r>
              <a:rPr lang="en-US" sz="1400" u="sng" dirty="0">
                <a:solidFill>
                  <a:schemeClr val="tx1"/>
                </a:solidFill>
              </a:rPr>
              <a:t>ICAM:</a:t>
            </a:r>
            <a:r>
              <a:rPr lang="en-US" sz="1400" dirty="0">
                <a:solidFill>
                  <a:schemeClr val="tx1"/>
                </a:solidFill>
              </a:rPr>
              <a:t> Interactive Corrective Action Management </a:t>
            </a:r>
          </a:p>
          <a:p>
            <a:r>
              <a:rPr lang="en-US" sz="1400" u="sng" dirty="0">
                <a:solidFill>
                  <a:schemeClr val="tx1"/>
                </a:solidFill>
              </a:rPr>
              <a:t>OMS: </a:t>
            </a:r>
            <a:r>
              <a:rPr lang="en-US" sz="1400" dirty="0">
                <a:solidFill>
                  <a:schemeClr val="tx1"/>
                </a:solidFill>
              </a:rPr>
              <a:t>Operational Method Sheet</a:t>
            </a:r>
          </a:p>
          <a:p>
            <a:r>
              <a:rPr lang="en-US" sz="1400" u="sng" dirty="0">
                <a:solidFill>
                  <a:schemeClr val="tx1"/>
                </a:solidFill>
              </a:rPr>
              <a:t>Off Tool: </a:t>
            </a:r>
            <a:r>
              <a:rPr lang="en-US" sz="1400" dirty="0">
                <a:solidFill>
                  <a:schemeClr val="tx1"/>
                </a:solidFill>
              </a:rPr>
              <a:t>(Production Tooling) - When a part is said to be “Off Tool” it is required that the part be manufactured using the exact tooling which will be used for long-term production.  This does NOT mean the parts were manufactured from tooling that is “like” or “similar” to the intended production tooling.  </a:t>
            </a:r>
            <a:endParaRPr lang="en-GB" sz="1400" dirty="0">
              <a:solidFill>
                <a:schemeClr val="tx1"/>
              </a:solidFill>
            </a:endParaRPr>
          </a:p>
          <a:p>
            <a:r>
              <a:rPr lang="en-US" sz="1400" u="sng" dirty="0">
                <a:solidFill>
                  <a:schemeClr val="tx1"/>
                </a:solidFill>
              </a:rPr>
              <a:t>Off Process:(</a:t>
            </a:r>
            <a:r>
              <a:rPr lang="en-US" sz="1400" dirty="0">
                <a:solidFill>
                  <a:schemeClr val="tx1"/>
                </a:solidFill>
              </a:rPr>
              <a:t>Production Process) – When a part is said to be “Off Process” it is required that the part be manufactured and tested using the exact process that will be used for long-term production.  This does NOT mean the parts were manufactured using a “like” or “similar” or less than 100% completed process.</a:t>
            </a:r>
          </a:p>
          <a:p>
            <a:r>
              <a:rPr lang="en-US" sz="1400" u="sng" dirty="0">
                <a:solidFill>
                  <a:schemeClr val="tx1"/>
                </a:solidFill>
              </a:rPr>
              <a:t>P.A.: </a:t>
            </a:r>
            <a:r>
              <a:rPr lang="en-US" sz="1400" dirty="0">
                <a:solidFill>
                  <a:schemeClr val="tx1"/>
                </a:solidFill>
              </a:rPr>
              <a:t>Part Approval process to determine if part characteristics and specifications are understood and met by the supplier. </a:t>
            </a:r>
          </a:p>
          <a:p>
            <a:r>
              <a:rPr lang="en-US" sz="1400" u="sng" dirty="0">
                <a:solidFill>
                  <a:schemeClr val="tx1"/>
                </a:solidFill>
              </a:rPr>
              <a:t>PCR: </a:t>
            </a:r>
            <a:r>
              <a:rPr lang="en-US" sz="1400" dirty="0">
                <a:solidFill>
                  <a:schemeClr val="tx1"/>
                </a:solidFill>
              </a:rPr>
              <a:t>Process Change Request</a:t>
            </a:r>
          </a:p>
          <a:p>
            <a:r>
              <a:rPr lang="en-US" sz="1400" u="sng" dirty="0">
                <a:solidFill>
                  <a:schemeClr val="tx1"/>
                </a:solidFill>
              </a:rPr>
              <a:t>PFD: </a:t>
            </a:r>
            <a:r>
              <a:rPr lang="en-US" sz="1400" dirty="0">
                <a:solidFill>
                  <a:schemeClr val="tx1"/>
                </a:solidFill>
              </a:rPr>
              <a:t>Process Flow Diagram</a:t>
            </a:r>
          </a:p>
          <a:p>
            <a:r>
              <a:rPr lang="en-US" sz="1400" u="sng" dirty="0">
                <a:solidFill>
                  <a:schemeClr val="tx1"/>
                </a:solidFill>
              </a:rPr>
              <a:t>SQM: </a:t>
            </a:r>
            <a:r>
              <a:rPr lang="en-US" sz="1400" dirty="0">
                <a:solidFill>
                  <a:schemeClr val="tx1"/>
                </a:solidFill>
              </a:rPr>
              <a:t>Supplier Quality Manual</a:t>
            </a:r>
          </a:p>
          <a:p>
            <a:r>
              <a:rPr lang="en-US" sz="1400" u="sng" dirty="0">
                <a:solidFill>
                  <a:schemeClr val="tx1"/>
                </a:solidFill>
              </a:rPr>
              <a:t>QFD: </a:t>
            </a:r>
            <a:r>
              <a:rPr lang="en-US" sz="1400" dirty="0">
                <a:solidFill>
                  <a:schemeClr val="tx1"/>
                </a:solidFill>
              </a:rPr>
              <a:t>Quality Function Deployment</a:t>
            </a:r>
          </a:p>
          <a:p>
            <a:r>
              <a:rPr lang="en-US" sz="1400" u="sng" dirty="0">
                <a:solidFill>
                  <a:schemeClr val="tx1"/>
                </a:solidFill>
              </a:rPr>
              <a:t>QS-9000, PPAP: </a:t>
            </a:r>
            <a:r>
              <a:rPr lang="en-US" sz="1400" dirty="0">
                <a:solidFill>
                  <a:schemeClr val="tx1"/>
                </a:solidFill>
              </a:rPr>
              <a:t>Product Part Approval Process</a:t>
            </a:r>
          </a:p>
          <a:p>
            <a:r>
              <a:rPr lang="en-US" sz="1400" u="sng" dirty="0">
                <a:solidFill>
                  <a:schemeClr val="tx1"/>
                </a:solidFill>
              </a:rPr>
              <a:t>QS-9000, APQP: </a:t>
            </a:r>
            <a:r>
              <a:rPr lang="en-US" sz="1400" dirty="0">
                <a:solidFill>
                  <a:schemeClr val="tx1"/>
                </a:solidFill>
              </a:rPr>
              <a:t>Advanced Project Quality Plan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743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CB151837-1F3B-F5C8-0D71-033A75C3DC38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D2AEC7AF-27C3-4545-A9C8-F6DD5518B680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3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3CB918-D7AB-F055-E6C9-684BE86CF47C}"/>
              </a:ext>
            </a:extLst>
          </p:cNvPr>
          <p:cNvSpPr/>
          <p:nvPr/>
        </p:nvSpPr>
        <p:spPr>
          <a:xfrm>
            <a:off x="1719261" y="1031155"/>
            <a:ext cx="8753475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sng" dirty="0">
                <a:latin typeface="Calibri" panose="020F0502020204030204" pitchFamily="34" charset="0"/>
              </a:rPr>
              <a:t>Control Plans: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Control the risks identified in the P-FMEA (High RPNs)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A structured approach to control process and product characteristics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Focusses on Customer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Assure reaction plans are in place in case of out-of-control conditions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Provide a central document for communication of control methods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A Control Plan contains following key information: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>
                <a:latin typeface="Calibri" panose="020F0502020204030204" pitchFamily="34" charset="0"/>
              </a:rPr>
              <a:t>Identification of the control factors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>
                <a:latin typeface="Calibri" panose="020F0502020204030204" pitchFamily="34" charset="0"/>
              </a:rPr>
              <a:t>The specifications and tolerances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>
                <a:latin typeface="Calibri" panose="020F0502020204030204" pitchFamily="34" charset="0"/>
              </a:rPr>
              <a:t>The measurement system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>
                <a:latin typeface="Calibri" panose="020F0502020204030204" pitchFamily="34" charset="0"/>
              </a:rPr>
              <a:t>Sample size and frequency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>
                <a:latin typeface="Calibri" panose="020F0502020204030204" pitchFamily="34" charset="0"/>
              </a:rPr>
              <a:t>The control method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>
                <a:latin typeface="Calibri" panose="020F0502020204030204" pitchFamily="34" charset="0"/>
              </a:rPr>
              <a:t>The reaction plan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Control Plans are living documents, just like FMEA’s</a:t>
            </a:r>
          </a:p>
        </p:txBody>
      </p:sp>
      <p:sp>
        <p:nvSpPr>
          <p:cNvPr id="10" name="Rectangle 1028">
            <a:extLst>
              <a:ext uri="{FF2B5EF4-FFF2-40B4-BE49-F238E27FC236}">
                <a16:creationId xmlns:a16="http://schemas.microsoft.com/office/drawing/2014/main" id="{B3E4C73E-F1C3-6219-EEE4-B64752A11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6395" y="89047"/>
            <a:ext cx="6239209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</a:t>
            </a:r>
          </a:p>
        </p:txBody>
      </p:sp>
    </p:spTree>
    <p:extLst>
      <p:ext uri="{BB962C8B-B14F-4D97-AF65-F5344CB8AC3E}">
        <p14:creationId xmlns:p14="http://schemas.microsoft.com/office/powerpoint/2010/main" val="2490505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E2714B8-9FD4-E5CE-0A31-523FE754F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462" y="1639094"/>
            <a:ext cx="11839074" cy="3579812"/>
          </a:xfrm>
          <a:prstGeom prst="rect">
            <a:avLst/>
          </a:prstGeom>
          <a:noFill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32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Objectives of the training:</a:t>
            </a:r>
          </a:p>
          <a:p>
            <a:pPr>
              <a:spcBef>
                <a:spcPct val="30000"/>
              </a:spcBef>
            </a:pPr>
            <a:r>
              <a:rPr lang="en-US" altLang="en-US" sz="28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	To understand the use of a Control Plan</a:t>
            </a:r>
          </a:p>
          <a:p>
            <a:pPr>
              <a:spcBef>
                <a:spcPct val="30000"/>
              </a:spcBef>
            </a:pPr>
            <a:r>
              <a:rPr lang="en-US" altLang="en-US" sz="28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	To learn the steps to develop a Control Plan</a:t>
            </a:r>
          </a:p>
          <a:p>
            <a:pPr>
              <a:spcBef>
                <a:spcPct val="30000"/>
              </a:spcBef>
            </a:pPr>
            <a:r>
              <a:rPr lang="en-US" altLang="en-US" sz="28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	To learn how to link each control plan step to the FMEA</a:t>
            </a:r>
            <a:endParaRPr lang="en-US" altLang="en-US" sz="2800" dirty="0">
              <a:solidFill>
                <a:schemeClr val="tx1"/>
              </a:solidFill>
              <a:latin typeface="Arial" pitchFamily="34" charset="0"/>
              <a:ea typeface="ヒラギノ角ゴ Pro W3"/>
              <a:cs typeface="Arial" pitchFamily="34" charset="0"/>
            </a:endParaRPr>
          </a:p>
          <a:p>
            <a:pPr>
              <a:spcBef>
                <a:spcPct val="30000"/>
              </a:spcBef>
            </a:pPr>
            <a:endParaRPr lang="en-US" altLang="en-US" sz="2800" dirty="0">
              <a:solidFill>
                <a:schemeClr val="tx1"/>
              </a:solidFill>
              <a:latin typeface="Arial" pitchFamily="34" charset="0"/>
              <a:ea typeface="ヒラギノ角ゴ Pro W3"/>
              <a:cs typeface="Arial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DD9F6-4F76-97E1-7815-B33AB30D0549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2A4D32F8-D8B1-4A86-9FA1-81D46236678D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4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10" name="Rectangle 1028">
            <a:extLst>
              <a:ext uri="{FF2B5EF4-FFF2-40B4-BE49-F238E27FC236}">
                <a16:creationId xmlns:a16="http://schemas.microsoft.com/office/drawing/2014/main" id="{67DEFC0E-62C7-F25B-2472-65C24FB55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6395" y="167247"/>
            <a:ext cx="6239209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Plan, Objectives</a:t>
            </a:r>
          </a:p>
        </p:txBody>
      </p:sp>
    </p:spTree>
    <p:extLst>
      <p:ext uri="{BB962C8B-B14F-4D97-AF65-F5344CB8AC3E}">
        <p14:creationId xmlns:p14="http://schemas.microsoft.com/office/powerpoint/2010/main" val="1552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2D2F02-6BC5-95D4-424D-0A8F99FA0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672" y="1230002"/>
            <a:ext cx="10966654" cy="4940484"/>
          </a:xfrm>
          <a:prstGeom prst="rect">
            <a:avLst/>
          </a:prstGeom>
          <a:noFill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32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Control Plan, a systemic way to Control a process:</a:t>
            </a:r>
          </a:p>
          <a:p>
            <a:pPr algn="ctr"/>
            <a:endParaRPr lang="en-US" altLang="en-US" sz="3200" dirty="0">
              <a:solidFill>
                <a:schemeClr val="tx1"/>
              </a:solidFill>
              <a:ea typeface="ヒラギノ角ゴ Pro W3"/>
              <a:cs typeface="Arial" pitchFamily="34" charset="0"/>
            </a:endParaRPr>
          </a:p>
          <a:p>
            <a:pPr marL="336550" lvl="1"/>
            <a:r>
              <a:rPr lang="en-US" altLang="en-US" sz="2800" dirty="0">
                <a:ea typeface="ヒラギノ角ゴ Pro W3"/>
                <a:cs typeface="Arial" pitchFamily="34" charset="0"/>
              </a:rPr>
              <a:t>Define Characteristics per process step:</a:t>
            </a:r>
          </a:p>
          <a:p>
            <a:pPr marL="1079500" lvl="2" indent="-342900"/>
            <a:r>
              <a:rPr lang="en-US" altLang="en-US" dirty="0">
                <a:ea typeface="ヒラギノ角ゴ Pro W3"/>
                <a:cs typeface="Arial" pitchFamily="34" charset="0"/>
              </a:rPr>
              <a:t>Machines, Devices, Jigs and Tools</a:t>
            </a:r>
          </a:p>
          <a:p>
            <a:pPr marL="1079500" lvl="2" indent="-342900"/>
            <a:r>
              <a:rPr lang="en-US" dirty="0"/>
              <a:t>Product, Process and Special characteristics</a:t>
            </a:r>
            <a:endParaRPr lang="en-US" sz="2000" dirty="0"/>
          </a:p>
          <a:p>
            <a:pPr marL="336550" lvl="1"/>
            <a:r>
              <a:rPr lang="en-US" sz="2800" dirty="0"/>
              <a:t>Define Methods per process step:</a:t>
            </a:r>
          </a:p>
          <a:p>
            <a:pPr marL="1079500" lvl="2" indent="-342900"/>
            <a:r>
              <a:rPr lang="en-US" dirty="0"/>
              <a:t>Process and Product Specifications and Tolerances</a:t>
            </a:r>
          </a:p>
          <a:p>
            <a:pPr marL="1079500" lvl="2" indent="-342900"/>
            <a:r>
              <a:rPr lang="en-US" dirty="0"/>
              <a:t>Measurement and Inspection techniques  </a:t>
            </a:r>
          </a:p>
          <a:p>
            <a:pPr marL="1079500" lvl="2" indent="-342900"/>
            <a:r>
              <a:rPr lang="en-US" dirty="0"/>
              <a:t>Sample size and frequency</a:t>
            </a:r>
          </a:p>
          <a:p>
            <a:pPr marL="336550" lvl="1"/>
            <a:r>
              <a:rPr lang="en-US" altLang="en-US" sz="2800" dirty="0">
                <a:ea typeface="ヒラギノ角ゴ Pro W3"/>
                <a:cs typeface="Arial" pitchFamily="34" charset="0"/>
              </a:rPr>
              <a:t>Actions that should be taken in case of </a:t>
            </a:r>
            <a:br>
              <a:rPr lang="en-US" altLang="en-US" sz="2800" dirty="0">
                <a:ea typeface="ヒラギノ角ゴ Pro W3"/>
                <a:cs typeface="Arial" pitchFamily="34" charset="0"/>
              </a:rPr>
            </a:br>
            <a:r>
              <a:rPr lang="en-US" altLang="en-US" sz="2800" dirty="0">
                <a:ea typeface="ヒラギノ角ゴ Pro W3"/>
                <a:cs typeface="Arial" pitchFamily="34" charset="0"/>
              </a:rPr>
              <a:t>Non-Conformities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8D3D0A-C404-A7B4-0723-C28D0853E114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7316B35C-AAC7-44D0-BAF5-BD95D6BB1B74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5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10" name="Rectangle 1028">
            <a:extLst>
              <a:ext uri="{FF2B5EF4-FFF2-40B4-BE49-F238E27FC236}">
                <a16:creationId xmlns:a16="http://schemas.microsoft.com/office/drawing/2014/main" id="{3C534469-5BD8-69A0-64F3-061D15C1B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6395" y="167247"/>
            <a:ext cx="6239209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Plan, Summary</a:t>
            </a:r>
          </a:p>
        </p:txBody>
      </p:sp>
    </p:spTree>
    <p:extLst>
      <p:ext uri="{BB962C8B-B14F-4D97-AF65-F5344CB8AC3E}">
        <p14:creationId xmlns:p14="http://schemas.microsoft.com/office/powerpoint/2010/main" val="1747092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88482D99-60C8-D54C-A4DD-F0F256E65384}"/>
              </a:ext>
            </a:extLst>
          </p:cNvPr>
          <p:cNvSpPr txBox="1">
            <a:spLocks/>
          </p:cNvSpPr>
          <p:nvPr/>
        </p:nvSpPr>
        <p:spPr>
          <a:xfrm>
            <a:off x="1926610" y="6448264"/>
            <a:ext cx="13377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Page </a:t>
            </a:r>
            <a:fld id="{68795BF7-C4FC-4E90-ABB1-D5C7FB9629DC}" type="slidenum">
              <a:rPr lang="en-US" sz="16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40312661-916F-C5AE-60D0-6F1F44272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60375"/>
            <a:ext cx="11887200" cy="4940484"/>
          </a:xfrm>
          <a:prstGeom prst="rect">
            <a:avLst/>
          </a:prstGeom>
          <a:noFill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32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Control Plan, a systemic way to Control a process:</a:t>
            </a:r>
          </a:p>
          <a:p>
            <a:endParaRPr lang="en-US" altLang="en-US" sz="3200" dirty="0">
              <a:solidFill>
                <a:schemeClr val="tx1"/>
              </a:solidFill>
              <a:ea typeface="ヒラギノ角ゴ Pro W3"/>
              <a:cs typeface="Arial" pitchFamily="34" charset="0"/>
            </a:endParaRPr>
          </a:p>
          <a:p>
            <a:r>
              <a:rPr lang="en-US" altLang="en-US" sz="32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	Verify if defined steps are followed</a:t>
            </a:r>
          </a:p>
          <a:p>
            <a:r>
              <a:rPr lang="en-US" altLang="en-US" sz="32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	Audit the process by Control Plan on a regular base</a:t>
            </a:r>
          </a:p>
          <a:p>
            <a:r>
              <a:rPr lang="en-US" altLang="en-US" sz="32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	Update the Control Plan consistently</a:t>
            </a: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D116E6DF-18B2-4852-143F-AA6B94ECB6AC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7316B35C-AAC7-44D0-BAF5-BD95D6BB1B74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6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16" name="Rectangle 1028">
            <a:extLst>
              <a:ext uri="{FF2B5EF4-FFF2-40B4-BE49-F238E27FC236}">
                <a16:creationId xmlns:a16="http://schemas.microsoft.com/office/drawing/2014/main" id="{9EA11DDA-52EA-3042-AC7C-2D65B7712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6395" y="167247"/>
            <a:ext cx="6239209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Plan, Summary</a:t>
            </a:r>
          </a:p>
        </p:txBody>
      </p:sp>
    </p:spTree>
    <p:extLst>
      <p:ext uri="{BB962C8B-B14F-4D97-AF65-F5344CB8AC3E}">
        <p14:creationId xmlns:p14="http://schemas.microsoft.com/office/powerpoint/2010/main" val="4265308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105377B8-7B0B-F406-157A-157E9BA0031C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11E28566-B0F9-439E-ADB4-38A1BB92FA47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7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5" name="Rectangle 1028">
            <a:extLst>
              <a:ext uri="{FF2B5EF4-FFF2-40B4-BE49-F238E27FC236}">
                <a16:creationId xmlns:a16="http://schemas.microsoft.com/office/drawing/2014/main" id="{C55598FD-5D74-A8F6-37A1-D623F3DFC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6395" y="62532"/>
            <a:ext cx="6239209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Plan, Inputs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02915F-3800-BF96-E5B0-F2B3A7BDE396}"/>
              </a:ext>
            </a:extLst>
          </p:cNvPr>
          <p:cNvSpPr/>
          <p:nvPr/>
        </p:nvSpPr>
        <p:spPr>
          <a:xfrm>
            <a:off x="1797315" y="1033286"/>
            <a:ext cx="859736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Control Plan, inputs might include following tools: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FMEA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Flow Chart (process sequence)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Lay-out Plan production line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Sequence Of Events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Part Number/ Tooling / Tool List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Assembly Drawing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Specifications/ Dimensions/ Tolerances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CTQ List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Process Map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Historical OMS</a:t>
            </a:r>
          </a:p>
        </p:txBody>
      </p:sp>
    </p:spTree>
    <p:extLst>
      <p:ext uri="{BB962C8B-B14F-4D97-AF65-F5344CB8AC3E}">
        <p14:creationId xmlns:p14="http://schemas.microsoft.com/office/powerpoint/2010/main" val="423801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ounded Rectangle 46">
            <a:extLst>
              <a:ext uri="{FF2B5EF4-FFF2-40B4-BE49-F238E27FC236}">
                <a16:creationId xmlns:a16="http://schemas.microsoft.com/office/drawing/2014/main" id="{D2EB6685-750F-9717-5185-502F0EA19DD8}"/>
              </a:ext>
            </a:extLst>
          </p:cNvPr>
          <p:cNvSpPr/>
          <p:nvPr/>
        </p:nvSpPr>
        <p:spPr bwMode="auto">
          <a:xfrm>
            <a:off x="3282384" y="699446"/>
            <a:ext cx="720080" cy="228600"/>
          </a:xfrm>
          <a:prstGeom prst="roundRect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 </a:t>
            </a: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build</a:t>
            </a:r>
            <a:endParaRPr kumimoji="0" lang="nl-NL" sz="8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" name="Rounded Rectangle 47">
            <a:extLst>
              <a:ext uri="{FF2B5EF4-FFF2-40B4-BE49-F238E27FC236}">
                <a16:creationId xmlns:a16="http://schemas.microsoft.com/office/drawing/2014/main" id="{2908CD07-966B-A69E-44DC-304A64F19E59}"/>
              </a:ext>
            </a:extLst>
          </p:cNvPr>
          <p:cNvSpPr/>
          <p:nvPr/>
        </p:nvSpPr>
        <p:spPr bwMode="auto">
          <a:xfrm>
            <a:off x="5442624" y="699446"/>
            <a:ext cx="720080" cy="228600"/>
          </a:xfrm>
          <a:prstGeom prst="roundRect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B </a:t>
            </a: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build</a:t>
            </a:r>
            <a:endParaRPr kumimoji="0" lang="nl-NL" sz="8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4" name="Rounded Rectangle 48">
            <a:extLst>
              <a:ext uri="{FF2B5EF4-FFF2-40B4-BE49-F238E27FC236}">
                <a16:creationId xmlns:a16="http://schemas.microsoft.com/office/drawing/2014/main" id="{D6753BF6-24D8-813A-8723-DD7B52E0175A}"/>
              </a:ext>
            </a:extLst>
          </p:cNvPr>
          <p:cNvSpPr/>
          <p:nvPr/>
        </p:nvSpPr>
        <p:spPr bwMode="auto">
          <a:xfrm>
            <a:off x="7714460" y="699446"/>
            <a:ext cx="504056" cy="228600"/>
          </a:xfrm>
          <a:prstGeom prst="roundRect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Pilot</a:t>
            </a:r>
          </a:p>
        </p:txBody>
      </p:sp>
      <p:sp>
        <p:nvSpPr>
          <p:cNvPr id="5" name="Right Arrow 49">
            <a:extLst>
              <a:ext uri="{FF2B5EF4-FFF2-40B4-BE49-F238E27FC236}">
                <a16:creationId xmlns:a16="http://schemas.microsoft.com/office/drawing/2014/main" id="{F9276993-C6F1-B2B0-24CC-F992E36D876C}"/>
              </a:ext>
            </a:extLst>
          </p:cNvPr>
          <p:cNvSpPr/>
          <p:nvPr/>
        </p:nvSpPr>
        <p:spPr bwMode="auto">
          <a:xfrm>
            <a:off x="1662416" y="1068639"/>
            <a:ext cx="792088" cy="288032"/>
          </a:xfrm>
          <a:prstGeom prst="rightArrow">
            <a:avLst/>
          </a:prstGeom>
          <a:solidFill>
            <a:srgbClr val="BBE0E3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Drawing</a:t>
            </a:r>
            <a:endParaRPr kumimoji="0" lang="nl-NL" sz="8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041DD0B-D85E-DDD4-A482-FD1BD59E638F}"/>
              </a:ext>
            </a:extLst>
          </p:cNvPr>
          <p:cNvCxnSpPr/>
          <p:nvPr/>
        </p:nvCxnSpPr>
        <p:spPr bwMode="auto">
          <a:xfrm>
            <a:off x="3642424" y="954909"/>
            <a:ext cx="0" cy="2435671"/>
          </a:xfrm>
          <a:prstGeom prst="line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ight Arrow 51">
            <a:extLst>
              <a:ext uri="{FF2B5EF4-FFF2-40B4-BE49-F238E27FC236}">
                <a16:creationId xmlns:a16="http://schemas.microsoft.com/office/drawing/2014/main" id="{A3B80EE8-6BD1-D5D5-B376-678D4AD6629F}"/>
              </a:ext>
            </a:extLst>
          </p:cNvPr>
          <p:cNvSpPr/>
          <p:nvPr/>
        </p:nvSpPr>
        <p:spPr bwMode="auto">
          <a:xfrm>
            <a:off x="2994351" y="1356671"/>
            <a:ext cx="1544191" cy="288032"/>
          </a:xfrm>
          <a:prstGeom prst="rightArrow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Issue part </a:t>
            </a: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approval</a:t>
            </a: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form</a:t>
            </a:r>
          </a:p>
        </p:txBody>
      </p:sp>
      <p:sp>
        <p:nvSpPr>
          <p:cNvPr id="10" name="Right Arrow 52">
            <a:extLst>
              <a:ext uri="{FF2B5EF4-FFF2-40B4-BE49-F238E27FC236}">
                <a16:creationId xmlns:a16="http://schemas.microsoft.com/office/drawing/2014/main" id="{B34201E5-3336-721B-9AD5-44861A83EBA9}"/>
              </a:ext>
            </a:extLst>
          </p:cNvPr>
          <p:cNvSpPr/>
          <p:nvPr/>
        </p:nvSpPr>
        <p:spPr bwMode="auto">
          <a:xfrm>
            <a:off x="2994352" y="1884713"/>
            <a:ext cx="2160240" cy="288032"/>
          </a:xfrm>
          <a:prstGeom prst="rightArrow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Tool </a:t>
            </a: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development</a:t>
            </a:r>
            <a:endParaRPr kumimoji="0" lang="nl-NL" sz="8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cxnSp>
        <p:nvCxnSpPr>
          <p:cNvPr id="11" name="Elbow Connector 53">
            <a:extLst>
              <a:ext uri="{FF2B5EF4-FFF2-40B4-BE49-F238E27FC236}">
                <a16:creationId xmlns:a16="http://schemas.microsoft.com/office/drawing/2014/main" id="{247DC6DA-3E36-677A-84B8-51F21B057000}"/>
              </a:ext>
            </a:extLst>
          </p:cNvPr>
          <p:cNvCxnSpPr>
            <a:endCxn id="9" idx="1"/>
          </p:cNvCxnSpPr>
          <p:nvPr/>
        </p:nvCxnSpPr>
        <p:spPr bwMode="auto">
          <a:xfrm>
            <a:off x="2729029" y="1212655"/>
            <a:ext cx="265322" cy="288032"/>
          </a:xfrm>
          <a:prstGeom prst="bentConnector3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Elbow Connector 54">
            <a:extLst>
              <a:ext uri="{FF2B5EF4-FFF2-40B4-BE49-F238E27FC236}">
                <a16:creationId xmlns:a16="http://schemas.microsoft.com/office/drawing/2014/main" id="{1C9965FE-05D1-278A-0BAB-E6D0DFC8CC0A}"/>
              </a:ext>
            </a:extLst>
          </p:cNvPr>
          <p:cNvCxnSpPr>
            <a:stCxn id="5" idx="3"/>
            <a:endCxn id="10" idx="1"/>
          </p:cNvCxnSpPr>
          <p:nvPr/>
        </p:nvCxnSpPr>
        <p:spPr bwMode="auto">
          <a:xfrm>
            <a:off x="2454504" y="1212655"/>
            <a:ext cx="539848" cy="816074"/>
          </a:xfrm>
          <a:prstGeom prst="bentConnector3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Elbow Connector 55">
            <a:extLst>
              <a:ext uri="{FF2B5EF4-FFF2-40B4-BE49-F238E27FC236}">
                <a16:creationId xmlns:a16="http://schemas.microsoft.com/office/drawing/2014/main" id="{EB937FFF-FC85-74EC-8262-24A697E2A45D}"/>
              </a:ext>
            </a:extLst>
          </p:cNvPr>
          <p:cNvCxnSpPr>
            <a:stCxn id="5" idx="3"/>
            <a:endCxn id="15" idx="1"/>
          </p:cNvCxnSpPr>
          <p:nvPr/>
        </p:nvCxnSpPr>
        <p:spPr bwMode="auto">
          <a:xfrm>
            <a:off x="2454504" y="1212655"/>
            <a:ext cx="539872" cy="1358974"/>
          </a:xfrm>
          <a:prstGeom prst="bentConnector3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1C0A7AA-5CA6-A3E5-0547-12D46E612D1D}"/>
              </a:ext>
            </a:extLst>
          </p:cNvPr>
          <p:cNvCxnSpPr/>
          <p:nvPr/>
        </p:nvCxnSpPr>
        <p:spPr bwMode="auto">
          <a:xfrm>
            <a:off x="5802664" y="928045"/>
            <a:ext cx="0" cy="3480444"/>
          </a:xfrm>
          <a:prstGeom prst="line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ight Arrow 57">
            <a:extLst>
              <a:ext uri="{FF2B5EF4-FFF2-40B4-BE49-F238E27FC236}">
                <a16:creationId xmlns:a16="http://schemas.microsoft.com/office/drawing/2014/main" id="{EC8CBF02-5A0F-5638-411E-E25BE1551AB0}"/>
              </a:ext>
            </a:extLst>
          </p:cNvPr>
          <p:cNvSpPr/>
          <p:nvPr/>
        </p:nvSpPr>
        <p:spPr bwMode="auto">
          <a:xfrm>
            <a:off x="2994376" y="2427613"/>
            <a:ext cx="3168327" cy="288032"/>
          </a:xfrm>
          <a:prstGeom prst="rightArrow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FMEA + control plan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1B33400-C79A-847B-259E-377DA2185863}"/>
              </a:ext>
            </a:extLst>
          </p:cNvPr>
          <p:cNvCxnSpPr/>
          <p:nvPr/>
        </p:nvCxnSpPr>
        <p:spPr bwMode="auto">
          <a:xfrm>
            <a:off x="7966488" y="928044"/>
            <a:ext cx="0" cy="4379887"/>
          </a:xfrm>
          <a:prstGeom prst="line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700A9D9-0DD3-757A-0B8A-CF95A283C8DF}"/>
              </a:ext>
            </a:extLst>
          </p:cNvPr>
          <p:cNvCxnSpPr/>
          <p:nvPr/>
        </p:nvCxnSpPr>
        <p:spPr bwMode="auto">
          <a:xfrm>
            <a:off x="10349970" y="928045"/>
            <a:ext cx="0" cy="4379887"/>
          </a:xfrm>
          <a:prstGeom prst="line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ight Arrow 60">
            <a:extLst>
              <a:ext uri="{FF2B5EF4-FFF2-40B4-BE49-F238E27FC236}">
                <a16:creationId xmlns:a16="http://schemas.microsoft.com/office/drawing/2014/main" id="{D287DD57-3E40-7A85-AE9E-752AA52C0361}"/>
              </a:ext>
            </a:extLst>
          </p:cNvPr>
          <p:cNvSpPr/>
          <p:nvPr/>
        </p:nvSpPr>
        <p:spPr bwMode="auto">
          <a:xfrm>
            <a:off x="5802664" y="3196037"/>
            <a:ext cx="2088232" cy="864096"/>
          </a:xfrm>
          <a:prstGeom prst="rightArrow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28600" marR="0" lvl="0" indent="-22860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Conditional</a:t>
            </a: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approval</a:t>
            </a:r>
            <a:endParaRPr kumimoji="0" lang="nl-NL" sz="8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  <a:p>
            <a:pPr marL="228600" marR="0" lvl="0" indent="-22860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HVPT </a:t>
            </a: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approval</a:t>
            </a:r>
            <a:endParaRPr kumimoji="0" lang="nl-NL" sz="8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  <a:p>
            <a:pPr marL="228600" marR="0" lvl="0" indent="-22860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Part </a:t>
            </a: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approval</a:t>
            </a:r>
            <a:endParaRPr kumimoji="0" lang="nl-NL" sz="8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9" name="Right Arrow 61">
            <a:extLst>
              <a:ext uri="{FF2B5EF4-FFF2-40B4-BE49-F238E27FC236}">
                <a16:creationId xmlns:a16="http://schemas.microsoft.com/office/drawing/2014/main" id="{F6DB0024-D336-45D2-82D6-093886DFAC61}"/>
              </a:ext>
            </a:extLst>
          </p:cNvPr>
          <p:cNvSpPr/>
          <p:nvPr/>
        </p:nvSpPr>
        <p:spPr bwMode="auto">
          <a:xfrm>
            <a:off x="6791211" y="4047954"/>
            <a:ext cx="3489456" cy="729233"/>
          </a:xfrm>
          <a:prstGeom prst="rightArrow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Quality</a:t>
            </a: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and</a:t>
            </a: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</a:t>
            </a: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capacity</a:t>
            </a: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confirmation</a:t>
            </a: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HVPT </a:t>
            </a: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process</a:t>
            </a: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kumimoji="0" lang="nl-NL" sz="8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approval</a:t>
            </a:r>
            <a:endParaRPr kumimoji="0" lang="nl-NL" sz="8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0" name="Right Arrow 62">
            <a:extLst>
              <a:ext uri="{FF2B5EF4-FFF2-40B4-BE49-F238E27FC236}">
                <a16:creationId xmlns:a16="http://schemas.microsoft.com/office/drawing/2014/main" id="{FBBC24EC-BD34-0E00-A179-FB48B59474BC}"/>
              </a:ext>
            </a:extLst>
          </p:cNvPr>
          <p:cNvSpPr/>
          <p:nvPr/>
        </p:nvSpPr>
        <p:spPr bwMode="auto">
          <a:xfrm>
            <a:off x="3642424" y="2792986"/>
            <a:ext cx="3613907" cy="288032"/>
          </a:xfrm>
          <a:prstGeom prst="rightArrow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Fit / performance</a:t>
            </a:r>
          </a:p>
        </p:txBody>
      </p:sp>
      <p:sp>
        <p:nvSpPr>
          <p:cNvPr id="21" name="Rounded Rectangle 63">
            <a:extLst>
              <a:ext uri="{FF2B5EF4-FFF2-40B4-BE49-F238E27FC236}">
                <a16:creationId xmlns:a16="http://schemas.microsoft.com/office/drawing/2014/main" id="{66D6F429-2B7F-9F53-A9FC-4BCD11BC5723}"/>
              </a:ext>
            </a:extLst>
          </p:cNvPr>
          <p:cNvSpPr/>
          <p:nvPr/>
        </p:nvSpPr>
        <p:spPr bwMode="auto">
          <a:xfrm>
            <a:off x="1828451" y="3509692"/>
            <a:ext cx="735543" cy="251023"/>
          </a:xfrm>
          <a:prstGeom prst="roundRect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700" b="1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Purchasing</a:t>
            </a:r>
            <a:endParaRPr kumimoji="0" lang="nl-NL" sz="7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2" name="Rounded Rectangle 64">
            <a:extLst>
              <a:ext uri="{FF2B5EF4-FFF2-40B4-BE49-F238E27FC236}">
                <a16:creationId xmlns:a16="http://schemas.microsoft.com/office/drawing/2014/main" id="{A2EF4BEB-177F-9992-055E-19BFAB737BDC}"/>
              </a:ext>
            </a:extLst>
          </p:cNvPr>
          <p:cNvSpPr/>
          <p:nvPr/>
        </p:nvSpPr>
        <p:spPr bwMode="auto">
          <a:xfrm>
            <a:off x="3340719" y="3509692"/>
            <a:ext cx="488063" cy="246757"/>
          </a:xfrm>
          <a:prstGeom prst="roundRect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7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SQE</a:t>
            </a:r>
          </a:p>
        </p:txBody>
      </p:sp>
      <p:sp>
        <p:nvSpPr>
          <p:cNvPr id="23" name="Rounded Rectangle 65">
            <a:extLst>
              <a:ext uri="{FF2B5EF4-FFF2-40B4-BE49-F238E27FC236}">
                <a16:creationId xmlns:a16="http://schemas.microsoft.com/office/drawing/2014/main" id="{FB42885A-F2A3-0CCA-4D2D-D26CC86F637B}"/>
              </a:ext>
            </a:extLst>
          </p:cNvPr>
          <p:cNvSpPr/>
          <p:nvPr/>
        </p:nvSpPr>
        <p:spPr bwMode="auto">
          <a:xfrm>
            <a:off x="4667908" y="3502981"/>
            <a:ext cx="439778" cy="260177"/>
          </a:xfrm>
          <a:prstGeom prst="roundRect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7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QA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A82E87E-0233-E361-7A68-327C429AEC51}"/>
              </a:ext>
            </a:extLst>
          </p:cNvPr>
          <p:cNvSpPr/>
          <p:nvPr/>
        </p:nvSpPr>
        <p:spPr bwMode="auto">
          <a:xfrm>
            <a:off x="1937943" y="3974669"/>
            <a:ext cx="516560" cy="175283"/>
          </a:xfrm>
          <a:prstGeom prst="rect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Source</a:t>
            </a:r>
            <a:endParaRPr kumimoji="0" lang="nl-NL" sz="7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0392721-EF13-9409-4A08-D49D1B5C4030}"/>
              </a:ext>
            </a:extLst>
          </p:cNvPr>
          <p:cNvSpPr/>
          <p:nvPr/>
        </p:nvSpPr>
        <p:spPr bwMode="auto">
          <a:xfrm>
            <a:off x="3209814" y="3979195"/>
            <a:ext cx="749874" cy="180045"/>
          </a:xfrm>
          <a:prstGeom prst="rect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SQE </a:t>
            </a:r>
            <a:r>
              <a:rPr kumimoji="0" lang="nl-NL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approval</a:t>
            </a:r>
            <a:endParaRPr kumimoji="0" lang="nl-NL" sz="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C794BD1-F64D-F84D-BD08-EE7C2D9E6D0D}"/>
              </a:ext>
            </a:extLst>
          </p:cNvPr>
          <p:cNvSpPr/>
          <p:nvPr/>
        </p:nvSpPr>
        <p:spPr bwMode="auto">
          <a:xfrm>
            <a:off x="3209813" y="4408490"/>
            <a:ext cx="749874" cy="278744"/>
          </a:xfrm>
          <a:prstGeom prst="rect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Issue HF PA </a:t>
            </a:r>
            <a:r>
              <a:rPr kumimoji="0" lang="nl-NL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requirements</a:t>
            </a:r>
            <a:endParaRPr kumimoji="0" lang="nl-NL" sz="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669BFAD-59A9-FD2B-1F94-B6A2FF9AAFAD}"/>
              </a:ext>
            </a:extLst>
          </p:cNvPr>
          <p:cNvSpPr/>
          <p:nvPr/>
        </p:nvSpPr>
        <p:spPr bwMode="auto">
          <a:xfrm>
            <a:off x="3209813" y="4975706"/>
            <a:ext cx="749874" cy="260176"/>
          </a:xfrm>
          <a:prstGeom prst="rect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HF </a:t>
            </a:r>
            <a:r>
              <a:rPr kumimoji="0" lang="nl-NL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proto</a:t>
            </a:r>
            <a:r>
              <a:rPr kumimoji="0" lang="nl-NL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part </a:t>
            </a:r>
            <a:r>
              <a:rPr kumimoji="0" lang="nl-NL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approval</a:t>
            </a:r>
            <a:endParaRPr kumimoji="0" lang="nl-NL" sz="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5255066-B078-47C5-D486-2A71A7EAC009}"/>
              </a:ext>
            </a:extLst>
          </p:cNvPr>
          <p:cNvSpPr/>
          <p:nvPr/>
        </p:nvSpPr>
        <p:spPr bwMode="auto">
          <a:xfrm>
            <a:off x="3209814" y="5418240"/>
            <a:ext cx="749874" cy="360040"/>
          </a:xfrm>
          <a:prstGeom prst="rect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HF full part </a:t>
            </a:r>
            <a:r>
              <a:rPr kumimoji="0" lang="nl-NL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approval</a:t>
            </a:r>
            <a:r>
              <a:rPr kumimoji="0" lang="nl-NL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(OT/OP)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4EE7870-96E9-4DFB-D84B-43E6E7CADC26}"/>
              </a:ext>
            </a:extLst>
          </p:cNvPr>
          <p:cNvSpPr/>
          <p:nvPr/>
        </p:nvSpPr>
        <p:spPr bwMode="auto">
          <a:xfrm>
            <a:off x="4512860" y="4975706"/>
            <a:ext cx="749874" cy="260176"/>
          </a:xfrm>
          <a:prstGeom prst="rect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MF </a:t>
            </a:r>
            <a:r>
              <a:rPr kumimoji="0" lang="nl-NL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and</a:t>
            </a:r>
            <a:r>
              <a:rPr kumimoji="0" lang="nl-NL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LF part </a:t>
            </a:r>
            <a:r>
              <a:rPr kumimoji="0" lang="nl-NL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receipt</a:t>
            </a:r>
            <a:endParaRPr kumimoji="0" lang="nl-NL" sz="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589B174-03BA-0826-B60F-5101F5D134AE}"/>
              </a:ext>
            </a:extLst>
          </p:cNvPr>
          <p:cNvSpPr/>
          <p:nvPr/>
        </p:nvSpPr>
        <p:spPr bwMode="auto">
          <a:xfrm>
            <a:off x="4512860" y="5418240"/>
            <a:ext cx="749874" cy="360040"/>
          </a:xfrm>
          <a:prstGeom prst="rect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Inspection</a:t>
            </a:r>
            <a:r>
              <a:rPr kumimoji="0" lang="nl-NL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OK – NOK </a:t>
            </a:r>
            <a:r>
              <a:rPr kumimoji="0" lang="nl-NL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send</a:t>
            </a:r>
            <a:r>
              <a:rPr kumimoji="0" lang="nl-NL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kumimoji="0" lang="nl-NL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CAR’s</a:t>
            </a:r>
            <a:endParaRPr kumimoji="0" lang="nl-NL" sz="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631E4F5-E2C0-6D90-B196-B30443AA4CF6}"/>
              </a:ext>
            </a:extLst>
          </p:cNvPr>
          <p:cNvSpPr/>
          <p:nvPr/>
        </p:nvSpPr>
        <p:spPr bwMode="auto">
          <a:xfrm>
            <a:off x="4512860" y="5956005"/>
            <a:ext cx="749874" cy="260176"/>
          </a:xfrm>
          <a:prstGeom prst="rect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VCB </a:t>
            </a:r>
            <a:r>
              <a:rPr kumimoji="0" lang="nl-NL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approval</a:t>
            </a:r>
            <a:endParaRPr kumimoji="0" lang="nl-NL" sz="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cxnSp>
        <p:nvCxnSpPr>
          <p:cNvPr id="32" name="Elbow Connector 74">
            <a:extLst>
              <a:ext uri="{FF2B5EF4-FFF2-40B4-BE49-F238E27FC236}">
                <a16:creationId xmlns:a16="http://schemas.microsoft.com/office/drawing/2014/main" id="{B4268862-C46B-D478-6ABF-FCD06AA6B469}"/>
              </a:ext>
            </a:extLst>
          </p:cNvPr>
          <p:cNvCxnSpPr>
            <a:stCxn id="31" idx="1"/>
            <a:endCxn id="24" idx="3"/>
          </p:cNvCxnSpPr>
          <p:nvPr/>
        </p:nvCxnSpPr>
        <p:spPr bwMode="auto">
          <a:xfrm rot="10800000">
            <a:off x="2454504" y="4062311"/>
            <a:ext cx="2058357" cy="2023782"/>
          </a:xfrm>
          <a:prstGeom prst="bentConnector3">
            <a:avLst>
              <a:gd name="adj1" fmla="val 88408"/>
            </a:avLst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8B81950-C844-2F05-ACAF-A1EFC8DFDFC0}"/>
              </a:ext>
            </a:extLst>
          </p:cNvPr>
          <p:cNvCxnSpPr>
            <a:stCxn id="29" idx="2"/>
            <a:endCxn id="30" idx="0"/>
          </p:cNvCxnSpPr>
          <p:nvPr/>
        </p:nvCxnSpPr>
        <p:spPr bwMode="auto">
          <a:xfrm>
            <a:off x="4887797" y="5235882"/>
            <a:ext cx="0" cy="182358"/>
          </a:xfrm>
          <a:prstGeom prst="straightConnector1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37F0568-8499-9775-DE7A-71A14FC4B7C2}"/>
              </a:ext>
            </a:extLst>
          </p:cNvPr>
          <p:cNvCxnSpPr>
            <a:stCxn id="30" idx="2"/>
            <a:endCxn id="31" idx="0"/>
          </p:cNvCxnSpPr>
          <p:nvPr/>
        </p:nvCxnSpPr>
        <p:spPr bwMode="auto">
          <a:xfrm>
            <a:off x="4887797" y="5778280"/>
            <a:ext cx="0" cy="177725"/>
          </a:xfrm>
          <a:prstGeom prst="straightConnector1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FBDC621-B234-6D69-9456-81E9A037FAF2}"/>
              </a:ext>
            </a:extLst>
          </p:cNvPr>
          <p:cNvCxnSpPr>
            <a:stCxn id="25" idx="2"/>
            <a:endCxn id="26" idx="0"/>
          </p:cNvCxnSpPr>
          <p:nvPr/>
        </p:nvCxnSpPr>
        <p:spPr bwMode="auto">
          <a:xfrm flipH="1">
            <a:off x="3584750" y="4159240"/>
            <a:ext cx="1" cy="249250"/>
          </a:xfrm>
          <a:prstGeom prst="straightConnector1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C2BD1FF-3863-C425-B4D8-6DDD54773D6B}"/>
              </a:ext>
            </a:extLst>
          </p:cNvPr>
          <p:cNvCxnSpPr>
            <a:stCxn id="26" idx="2"/>
            <a:endCxn id="27" idx="0"/>
          </p:cNvCxnSpPr>
          <p:nvPr/>
        </p:nvCxnSpPr>
        <p:spPr bwMode="auto">
          <a:xfrm>
            <a:off x="3584750" y="4687234"/>
            <a:ext cx="0" cy="288472"/>
          </a:xfrm>
          <a:prstGeom prst="straightConnector1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37790C4-A8D0-A8AE-7C23-D49135635FD3}"/>
              </a:ext>
            </a:extLst>
          </p:cNvPr>
          <p:cNvCxnSpPr>
            <a:stCxn id="27" idx="2"/>
            <a:endCxn id="28" idx="0"/>
          </p:cNvCxnSpPr>
          <p:nvPr/>
        </p:nvCxnSpPr>
        <p:spPr bwMode="auto">
          <a:xfrm>
            <a:off x="3584750" y="5235882"/>
            <a:ext cx="1" cy="182358"/>
          </a:xfrm>
          <a:prstGeom prst="straightConnector1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Elbow Connector 80">
            <a:extLst>
              <a:ext uri="{FF2B5EF4-FFF2-40B4-BE49-F238E27FC236}">
                <a16:creationId xmlns:a16="http://schemas.microsoft.com/office/drawing/2014/main" id="{F97B968F-F5F0-645B-7382-55F2DF2FEA30}"/>
              </a:ext>
            </a:extLst>
          </p:cNvPr>
          <p:cNvCxnSpPr>
            <a:stCxn id="26" idx="1"/>
            <a:endCxn id="24" idx="3"/>
          </p:cNvCxnSpPr>
          <p:nvPr/>
        </p:nvCxnSpPr>
        <p:spPr bwMode="auto">
          <a:xfrm rot="10800000">
            <a:off x="2454503" y="4062312"/>
            <a:ext cx="755310" cy="485551"/>
          </a:xfrm>
          <a:prstGeom prst="bentConnector3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Elbow Connector 81">
            <a:extLst>
              <a:ext uri="{FF2B5EF4-FFF2-40B4-BE49-F238E27FC236}">
                <a16:creationId xmlns:a16="http://schemas.microsoft.com/office/drawing/2014/main" id="{42C28F26-E988-91EA-D1CE-493DB133237E}"/>
              </a:ext>
            </a:extLst>
          </p:cNvPr>
          <p:cNvCxnSpPr>
            <a:stCxn id="27" idx="1"/>
            <a:endCxn id="24" idx="3"/>
          </p:cNvCxnSpPr>
          <p:nvPr/>
        </p:nvCxnSpPr>
        <p:spPr bwMode="auto">
          <a:xfrm rot="10800000">
            <a:off x="2454503" y="4062312"/>
            <a:ext cx="755310" cy="1043483"/>
          </a:xfrm>
          <a:prstGeom prst="bentConnector3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Elbow Connector 82">
            <a:extLst>
              <a:ext uri="{FF2B5EF4-FFF2-40B4-BE49-F238E27FC236}">
                <a16:creationId xmlns:a16="http://schemas.microsoft.com/office/drawing/2014/main" id="{198BA5B5-1F15-4BEB-A18E-A14DBF414DFF}"/>
              </a:ext>
            </a:extLst>
          </p:cNvPr>
          <p:cNvCxnSpPr>
            <a:stCxn id="28" idx="1"/>
            <a:endCxn id="24" idx="3"/>
          </p:cNvCxnSpPr>
          <p:nvPr/>
        </p:nvCxnSpPr>
        <p:spPr bwMode="auto">
          <a:xfrm rot="10800000">
            <a:off x="2454504" y="4062312"/>
            <a:ext cx="755311" cy="1535949"/>
          </a:xfrm>
          <a:prstGeom prst="bentConnector3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Right Brace 40">
            <a:extLst>
              <a:ext uri="{FF2B5EF4-FFF2-40B4-BE49-F238E27FC236}">
                <a16:creationId xmlns:a16="http://schemas.microsoft.com/office/drawing/2014/main" id="{5588868A-7C2C-754F-D932-2D56A734B945}"/>
              </a:ext>
            </a:extLst>
          </p:cNvPr>
          <p:cNvSpPr/>
          <p:nvPr/>
        </p:nvSpPr>
        <p:spPr bwMode="auto">
          <a:xfrm rot="16200000">
            <a:off x="3323797" y="1460270"/>
            <a:ext cx="376238" cy="3600399"/>
          </a:xfrm>
          <a:prstGeom prst="rightBrace">
            <a:avLst>
              <a:gd name="adj1" fmla="val 8333"/>
              <a:gd name="adj2" fmla="val 53704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1" i="1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6C98BAB-F8B9-838C-AB30-40864590BA60}"/>
              </a:ext>
            </a:extLst>
          </p:cNvPr>
          <p:cNvCxnSpPr>
            <a:stCxn id="41" idx="2"/>
          </p:cNvCxnSpPr>
          <p:nvPr/>
        </p:nvCxnSpPr>
        <p:spPr bwMode="auto">
          <a:xfrm>
            <a:off x="5312116" y="3448589"/>
            <a:ext cx="0" cy="2713201"/>
          </a:xfrm>
          <a:prstGeom prst="line">
            <a:avLst/>
          </a:prstGeom>
          <a:solidFill>
            <a:srgbClr val="BBE0E3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9A38116-C50D-F482-4700-560B7AE4A830}"/>
              </a:ext>
            </a:extLst>
          </p:cNvPr>
          <p:cNvCxnSpPr/>
          <p:nvPr/>
        </p:nvCxnSpPr>
        <p:spPr bwMode="auto">
          <a:xfrm>
            <a:off x="1714394" y="3474869"/>
            <a:ext cx="0" cy="2713201"/>
          </a:xfrm>
          <a:prstGeom prst="line">
            <a:avLst/>
          </a:prstGeom>
          <a:solidFill>
            <a:srgbClr val="BBE0E3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5C120EF-4ED6-522A-5165-02DF76B9F6AD}"/>
              </a:ext>
            </a:extLst>
          </p:cNvPr>
          <p:cNvCxnSpPr>
            <a:stCxn id="41" idx="2"/>
          </p:cNvCxnSpPr>
          <p:nvPr/>
        </p:nvCxnSpPr>
        <p:spPr bwMode="auto">
          <a:xfrm>
            <a:off x="5312116" y="3448589"/>
            <a:ext cx="0" cy="2713201"/>
          </a:xfrm>
          <a:prstGeom prst="line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87326EB-6BAE-B731-A0CD-A8C04269CB36}"/>
              </a:ext>
            </a:extLst>
          </p:cNvPr>
          <p:cNvCxnSpPr>
            <a:stCxn id="41" idx="0"/>
          </p:cNvCxnSpPr>
          <p:nvPr/>
        </p:nvCxnSpPr>
        <p:spPr bwMode="auto">
          <a:xfrm flipH="1">
            <a:off x="1711716" y="3448589"/>
            <a:ext cx="1" cy="2685090"/>
          </a:xfrm>
          <a:prstGeom prst="line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" name="Rounded Rectangle 88">
            <a:extLst>
              <a:ext uri="{FF2B5EF4-FFF2-40B4-BE49-F238E27FC236}">
                <a16:creationId xmlns:a16="http://schemas.microsoft.com/office/drawing/2014/main" id="{22A6036C-E2DD-4948-4E21-877308EFD52E}"/>
              </a:ext>
            </a:extLst>
          </p:cNvPr>
          <p:cNvSpPr/>
          <p:nvPr/>
        </p:nvSpPr>
        <p:spPr bwMode="auto">
          <a:xfrm>
            <a:off x="10097942" y="699446"/>
            <a:ext cx="504056" cy="228600"/>
          </a:xfrm>
          <a:prstGeom prst="roundRect">
            <a:avLst/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SOP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EB77F84-1A0B-A91A-F2CD-CEFF70B4C657}"/>
              </a:ext>
            </a:extLst>
          </p:cNvPr>
          <p:cNvSpPr/>
          <p:nvPr/>
        </p:nvSpPr>
        <p:spPr>
          <a:xfrm>
            <a:off x="2454503" y="2261508"/>
            <a:ext cx="4181162" cy="62024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Rectangle 4">
            <a:extLst>
              <a:ext uri="{FF2B5EF4-FFF2-40B4-BE49-F238E27FC236}">
                <a16:creationId xmlns:a16="http://schemas.microsoft.com/office/drawing/2014/main" id="{C9C0EE92-619F-0037-549F-22D1934C3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773" y="-13680"/>
            <a:ext cx="4722454" cy="54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Plans, Planning</a:t>
            </a:r>
          </a:p>
        </p:txBody>
      </p:sp>
    </p:spTree>
    <p:extLst>
      <p:ext uri="{BB962C8B-B14F-4D97-AF65-F5344CB8AC3E}">
        <p14:creationId xmlns:p14="http://schemas.microsoft.com/office/powerpoint/2010/main" val="3971195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59DB695-F8A7-7334-6158-982C8E08BBF8}"/>
              </a:ext>
            </a:extLst>
          </p:cNvPr>
          <p:cNvGrpSpPr/>
          <p:nvPr/>
        </p:nvGrpSpPr>
        <p:grpSpPr>
          <a:xfrm>
            <a:off x="1892300" y="4537326"/>
            <a:ext cx="2546350" cy="395288"/>
            <a:chOff x="404813" y="4665663"/>
            <a:chExt cx="2546350" cy="395288"/>
          </a:xfrm>
        </p:grpSpPr>
        <p:sp>
          <p:nvSpPr>
            <p:cNvPr id="3" name="AutoShape 97">
              <a:extLst>
                <a:ext uri="{FF2B5EF4-FFF2-40B4-BE49-F238E27FC236}">
                  <a16:creationId xmlns:a16="http://schemas.microsoft.com/office/drawing/2014/main" id="{28AD6E33-29C3-8D56-C690-FA346CC6873F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1618456" y="3452020"/>
              <a:ext cx="119063" cy="2546350"/>
            </a:xfrm>
            <a:prstGeom prst="leftBrace">
              <a:avLst>
                <a:gd name="adj1" fmla="val 178221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prstClr val="black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4" name="Oval 100">
              <a:extLst>
                <a:ext uri="{FF2B5EF4-FFF2-40B4-BE49-F238E27FC236}">
                  <a16:creationId xmlns:a16="http://schemas.microsoft.com/office/drawing/2014/main" id="{1A6DD912-2488-CFBC-ED12-4119C176B1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3850" y="4822826"/>
              <a:ext cx="238125" cy="238125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9E01BFA2-E228-C455-951F-ECEE9FB2D6ED}"/>
              </a:ext>
            </a:extLst>
          </p:cNvPr>
          <p:cNvGrpSpPr/>
          <p:nvPr/>
        </p:nvGrpSpPr>
        <p:grpSpPr>
          <a:xfrm>
            <a:off x="4457700" y="4532564"/>
            <a:ext cx="2373312" cy="400050"/>
            <a:chOff x="2970213" y="4660901"/>
            <a:chExt cx="2373312" cy="400050"/>
          </a:xfrm>
        </p:grpSpPr>
        <p:sp>
          <p:nvSpPr>
            <p:cNvPr id="7" name="AutoShape 98">
              <a:extLst>
                <a:ext uri="{FF2B5EF4-FFF2-40B4-BE49-F238E27FC236}">
                  <a16:creationId xmlns:a16="http://schemas.microsoft.com/office/drawing/2014/main" id="{9C9E1076-400E-DFE4-2D0B-6F9ED3507634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4087019" y="3544095"/>
              <a:ext cx="139700" cy="2373312"/>
            </a:xfrm>
            <a:prstGeom prst="leftBrace">
              <a:avLst>
                <a:gd name="adj1" fmla="val 141572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prstClr val="black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9" name="Oval 105">
              <a:extLst>
                <a:ext uri="{FF2B5EF4-FFF2-40B4-BE49-F238E27FC236}">
                  <a16:creationId xmlns:a16="http://schemas.microsoft.com/office/drawing/2014/main" id="{5FD3BEC4-1DCC-B420-BFEA-B0B6523E8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3838" y="4822826"/>
              <a:ext cx="238125" cy="238125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2FE40A58-9DA2-0D16-5792-1D085C3D5194}"/>
              </a:ext>
            </a:extLst>
          </p:cNvPr>
          <p:cNvGrpSpPr/>
          <p:nvPr/>
        </p:nvGrpSpPr>
        <p:grpSpPr>
          <a:xfrm>
            <a:off x="6894512" y="4532564"/>
            <a:ext cx="2819400" cy="400050"/>
            <a:chOff x="5407025" y="4660901"/>
            <a:chExt cx="2819400" cy="400050"/>
          </a:xfrm>
        </p:grpSpPr>
        <p:sp>
          <p:nvSpPr>
            <p:cNvPr id="11" name="AutoShape 99">
              <a:extLst>
                <a:ext uri="{FF2B5EF4-FFF2-40B4-BE49-F238E27FC236}">
                  <a16:creationId xmlns:a16="http://schemas.microsoft.com/office/drawing/2014/main" id="{589224E6-5D05-71C1-4D06-1A4602D6696C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6735762" y="3332164"/>
              <a:ext cx="161925" cy="2819400"/>
            </a:xfrm>
            <a:prstGeom prst="leftBrace">
              <a:avLst>
                <a:gd name="adj1" fmla="val 14509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prstClr val="black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2" name="Oval 106">
              <a:extLst>
                <a:ext uri="{FF2B5EF4-FFF2-40B4-BE49-F238E27FC236}">
                  <a16:creationId xmlns:a16="http://schemas.microsoft.com/office/drawing/2014/main" id="{010C87A6-88AE-AFE1-DD01-97B404B48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6550" y="4822826"/>
              <a:ext cx="238125" cy="238125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C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A58BB61-5C9A-2CFF-77F7-D20C92D8BF9D}"/>
              </a:ext>
            </a:extLst>
          </p:cNvPr>
          <p:cNvGrpSpPr/>
          <p:nvPr/>
        </p:nvGrpSpPr>
        <p:grpSpPr>
          <a:xfrm>
            <a:off x="9794875" y="4523039"/>
            <a:ext cx="490537" cy="409575"/>
            <a:chOff x="8307388" y="4651376"/>
            <a:chExt cx="490537" cy="409575"/>
          </a:xfrm>
        </p:grpSpPr>
        <p:sp>
          <p:nvSpPr>
            <p:cNvPr id="14" name="AutoShape 107">
              <a:extLst>
                <a:ext uri="{FF2B5EF4-FFF2-40B4-BE49-F238E27FC236}">
                  <a16:creationId xmlns:a16="http://schemas.microsoft.com/office/drawing/2014/main" id="{E705AE0C-57BC-9E5F-00A6-1FAA624A55FA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8490744" y="4468020"/>
              <a:ext cx="123825" cy="490537"/>
            </a:xfrm>
            <a:prstGeom prst="leftBrace">
              <a:avLst>
                <a:gd name="adj1" fmla="val 3301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prstClr val="black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5" name="Oval 108">
              <a:extLst>
                <a:ext uri="{FF2B5EF4-FFF2-40B4-BE49-F238E27FC236}">
                  <a16:creationId xmlns:a16="http://schemas.microsoft.com/office/drawing/2014/main" id="{2EF91359-060A-0256-2E6C-9ED628CE8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7088" y="4822826"/>
              <a:ext cx="238125" cy="238125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D</a:t>
              </a:r>
            </a:p>
          </p:txBody>
        </p:sp>
      </p:grpSp>
      <p:grpSp>
        <p:nvGrpSpPr>
          <p:cNvPr id="16" name="Group 122">
            <a:extLst>
              <a:ext uri="{FF2B5EF4-FFF2-40B4-BE49-F238E27FC236}">
                <a16:creationId xmlns:a16="http://schemas.microsoft.com/office/drawing/2014/main" id="{7B3A0011-26F3-6C2A-701D-69FC59E3C4E8}"/>
              </a:ext>
            </a:extLst>
          </p:cNvPr>
          <p:cNvGrpSpPr>
            <a:grpSpLocks/>
          </p:cNvGrpSpPr>
          <p:nvPr/>
        </p:nvGrpSpPr>
        <p:grpSpPr bwMode="auto">
          <a:xfrm>
            <a:off x="1881187" y="2670426"/>
            <a:ext cx="8450263" cy="1828800"/>
            <a:chOff x="248" y="2142"/>
            <a:chExt cx="5323" cy="1152"/>
          </a:xfrm>
        </p:grpSpPr>
        <p:sp>
          <p:nvSpPr>
            <p:cNvPr id="17" name="Text Box 123">
              <a:extLst>
                <a:ext uri="{FF2B5EF4-FFF2-40B4-BE49-F238E27FC236}">
                  <a16:creationId xmlns:a16="http://schemas.microsoft.com/office/drawing/2014/main" id="{1CE5C92C-877A-B421-6350-43359B0005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" y="2232"/>
              <a:ext cx="325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Part /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Process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Number</a:t>
              </a:r>
            </a:p>
          </p:txBody>
        </p:sp>
        <p:sp>
          <p:nvSpPr>
            <p:cNvPr id="18" name="Text Box 124">
              <a:extLst>
                <a:ext uri="{FF2B5EF4-FFF2-40B4-BE49-F238E27FC236}">
                  <a16:creationId xmlns:a16="http://schemas.microsoft.com/office/drawing/2014/main" id="{01CDD9CC-5386-E109-9D09-69BBA62A35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" y="2271"/>
              <a:ext cx="68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Process Name /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Operation Description</a:t>
              </a:r>
            </a:p>
          </p:txBody>
        </p:sp>
        <p:sp>
          <p:nvSpPr>
            <p:cNvPr id="19" name="Text Box 125">
              <a:extLst>
                <a:ext uri="{FF2B5EF4-FFF2-40B4-BE49-F238E27FC236}">
                  <a16:creationId xmlns:a16="http://schemas.microsoft.com/office/drawing/2014/main" id="{ECECCDA6-4318-88D2-A312-D5837B8B19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2" y="2232"/>
              <a:ext cx="585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Machine Device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Jig. Tools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for Manufacturing</a:t>
              </a:r>
            </a:p>
          </p:txBody>
        </p:sp>
        <p:sp>
          <p:nvSpPr>
            <p:cNvPr id="20" name="Text Box 126">
              <a:extLst>
                <a:ext uri="{FF2B5EF4-FFF2-40B4-BE49-F238E27FC236}">
                  <a16:creationId xmlns:a16="http://schemas.microsoft.com/office/drawing/2014/main" id="{39843BF8-745B-6F3C-79B4-09C0436FA9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2" y="2391"/>
              <a:ext cx="210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No.</a:t>
              </a:r>
            </a:p>
          </p:txBody>
        </p:sp>
        <p:sp>
          <p:nvSpPr>
            <p:cNvPr id="21" name="Text Box 127">
              <a:extLst>
                <a:ext uri="{FF2B5EF4-FFF2-40B4-BE49-F238E27FC236}">
                  <a16:creationId xmlns:a16="http://schemas.microsoft.com/office/drawing/2014/main" id="{38AE0C6F-5C8A-395D-D8B2-7D0F7D226D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3" y="2333"/>
              <a:ext cx="463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Evaluation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Measurement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Technique</a:t>
              </a:r>
            </a:p>
          </p:txBody>
        </p:sp>
        <p:sp>
          <p:nvSpPr>
            <p:cNvPr id="22" name="Text Box 128">
              <a:extLst>
                <a:ext uri="{FF2B5EF4-FFF2-40B4-BE49-F238E27FC236}">
                  <a16:creationId xmlns:a16="http://schemas.microsoft.com/office/drawing/2014/main" id="{8AE8C1FD-4588-7EA0-4AE0-609A75390C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1" y="2391"/>
              <a:ext cx="315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Product</a:t>
              </a:r>
            </a:p>
          </p:txBody>
        </p:sp>
        <p:sp>
          <p:nvSpPr>
            <p:cNvPr id="23" name="Text Box 129">
              <a:extLst>
                <a:ext uri="{FF2B5EF4-FFF2-40B4-BE49-F238E27FC236}">
                  <a16:creationId xmlns:a16="http://schemas.microsoft.com/office/drawing/2014/main" id="{AFDC9E70-A6B8-6A2B-43CF-89E21CAC99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9" y="2391"/>
              <a:ext cx="31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Process</a:t>
              </a:r>
            </a:p>
          </p:txBody>
        </p:sp>
        <p:sp>
          <p:nvSpPr>
            <p:cNvPr id="24" name="Text Box 130">
              <a:extLst>
                <a:ext uri="{FF2B5EF4-FFF2-40B4-BE49-F238E27FC236}">
                  <a16:creationId xmlns:a16="http://schemas.microsoft.com/office/drawing/2014/main" id="{755808D8-685C-FB50-DCE4-38440DCA5A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7" y="2333"/>
              <a:ext cx="528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Product/Process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Specification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tolerance</a:t>
              </a:r>
            </a:p>
          </p:txBody>
        </p:sp>
        <p:sp>
          <p:nvSpPr>
            <p:cNvPr id="25" name="Text Box 131">
              <a:extLst>
                <a:ext uri="{FF2B5EF4-FFF2-40B4-BE49-F238E27FC236}">
                  <a16:creationId xmlns:a16="http://schemas.microsoft.com/office/drawing/2014/main" id="{AB6A0568-F1EC-C0F9-E93C-B474AAB773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6" y="2232"/>
              <a:ext cx="495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Special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Characteristics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Class</a:t>
              </a:r>
            </a:p>
          </p:txBody>
        </p:sp>
        <p:sp>
          <p:nvSpPr>
            <p:cNvPr id="26" name="Text Box 132">
              <a:extLst>
                <a:ext uri="{FF2B5EF4-FFF2-40B4-BE49-F238E27FC236}">
                  <a16:creationId xmlns:a16="http://schemas.microsoft.com/office/drawing/2014/main" id="{C02383BF-407D-2951-8EDF-737F38D447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2" y="2487"/>
              <a:ext cx="226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Size</a:t>
              </a:r>
            </a:p>
          </p:txBody>
        </p:sp>
        <p:sp>
          <p:nvSpPr>
            <p:cNvPr id="27" name="Text Box 133">
              <a:extLst>
                <a:ext uri="{FF2B5EF4-FFF2-40B4-BE49-F238E27FC236}">
                  <a16:creationId xmlns:a16="http://schemas.microsoft.com/office/drawing/2014/main" id="{F91F1419-622F-4696-0BDB-AE0B8A13DC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19" y="2410"/>
              <a:ext cx="31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Control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Method</a:t>
              </a:r>
            </a:p>
          </p:txBody>
        </p:sp>
        <p:sp>
          <p:nvSpPr>
            <p:cNvPr id="28" name="Text Box 134">
              <a:extLst>
                <a:ext uri="{FF2B5EF4-FFF2-40B4-BE49-F238E27FC236}">
                  <a16:creationId xmlns:a16="http://schemas.microsoft.com/office/drawing/2014/main" id="{B521EB38-B7CA-C655-4B63-B5948538D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8" y="2487"/>
              <a:ext cx="249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Freq.</a:t>
              </a:r>
            </a:p>
          </p:txBody>
        </p:sp>
        <p:sp>
          <p:nvSpPr>
            <p:cNvPr id="29" name="Text Box 135">
              <a:extLst>
                <a:ext uri="{FF2B5EF4-FFF2-40B4-BE49-F238E27FC236}">
                  <a16:creationId xmlns:a16="http://schemas.microsoft.com/office/drawing/2014/main" id="{4E3FAF27-9587-FBBA-FAF4-15E6ADA3FB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8" y="2271"/>
              <a:ext cx="34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Reaction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Plan</a:t>
              </a:r>
            </a:p>
          </p:txBody>
        </p:sp>
        <p:sp>
          <p:nvSpPr>
            <p:cNvPr id="30" name="Line 136">
              <a:extLst>
                <a:ext uri="{FF2B5EF4-FFF2-40B4-BE49-F238E27FC236}">
                  <a16:creationId xmlns:a16="http://schemas.microsoft.com/office/drawing/2014/main" id="{9551B5C7-A2EA-A377-4165-EF6FEBF377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142"/>
              <a:ext cx="5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Line 137">
              <a:extLst>
                <a:ext uri="{FF2B5EF4-FFF2-40B4-BE49-F238E27FC236}">
                  <a16:creationId xmlns:a16="http://schemas.microsoft.com/office/drawing/2014/main" id="{995BD8E7-D124-3D50-8596-D35ABC705A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622"/>
              <a:ext cx="5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Line 138">
              <a:extLst>
                <a:ext uri="{FF2B5EF4-FFF2-40B4-BE49-F238E27FC236}">
                  <a16:creationId xmlns:a16="http://schemas.microsoft.com/office/drawing/2014/main" id="{A634D972-DAAB-0E47-869D-31487A108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14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Line 139">
              <a:extLst>
                <a:ext uri="{FF2B5EF4-FFF2-40B4-BE49-F238E27FC236}">
                  <a16:creationId xmlns:a16="http://schemas.microsoft.com/office/drawing/2014/main" id="{574CCBC1-98A1-4AEE-DDAC-15A15D7479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" y="214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Line 140">
              <a:extLst>
                <a:ext uri="{FF2B5EF4-FFF2-40B4-BE49-F238E27FC236}">
                  <a16:creationId xmlns:a16="http://schemas.microsoft.com/office/drawing/2014/main" id="{9B0BC2FF-2285-9C7C-2C60-0FA9707B7F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2" y="2334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Line 141">
              <a:extLst>
                <a:ext uri="{FF2B5EF4-FFF2-40B4-BE49-F238E27FC236}">
                  <a16:creationId xmlns:a16="http://schemas.microsoft.com/office/drawing/2014/main" id="{F0E452DE-8614-2B4A-976A-E31CE25AB4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61" y="2478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Line 142">
              <a:extLst>
                <a:ext uri="{FF2B5EF4-FFF2-40B4-BE49-F238E27FC236}">
                  <a16:creationId xmlns:a16="http://schemas.microsoft.com/office/drawing/2014/main" id="{960037B5-F922-F585-FB8B-CC04C5F8D7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0" y="214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Line 143">
              <a:extLst>
                <a:ext uri="{FF2B5EF4-FFF2-40B4-BE49-F238E27FC236}">
                  <a16:creationId xmlns:a16="http://schemas.microsoft.com/office/drawing/2014/main" id="{B81516FF-982E-67C3-AD5F-B5298E83DA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5" y="214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Line 144">
              <a:extLst>
                <a:ext uri="{FF2B5EF4-FFF2-40B4-BE49-F238E27FC236}">
                  <a16:creationId xmlns:a16="http://schemas.microsoft.com/office/drawing/2014/main" id="{204970E3-7A9D-2EEC-D57C-A99EEEC21D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3" y="214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Line 145">
              <a:extLst>
                <a:ext uri="{FF2B5EF4-FFF2-40B4-BE49-F238E27FC236}">
                  <a16:creationId xmlns:a16="http://schemas.microsoft.com/office/drawing/2014/main" id="{AFD9F4B8-44BD-DB70-9C9C-FD1562F537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3" y="214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Line 146">
              <a:extLst>
                <a:ext uri="{FF2B5EF4-FFF2-40B4-BE49-F238E27FC236}">
                  <a16:creationId xmlns:a16="http://schemas.microsoft.com/office/drawing/2014/main" id="{711F88B3-2EE5-BEBC-DCCF-B1DEAAE623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0" y="2334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Line 147">
              <a:extLst>
                <a:ext uri="{FF2B5EF4-FFF2-40B4-BE49-F238E27FC236}">
                  <a16:creationId xmlns:a16="http://schemas.microsoft.com/office/drawing/2014/main" id="{82F1C5E4-BA2C-4ECD-6744-9042023F2B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2334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Line 148">
              <a:extLst>
                <a:ext uri="{FF2B5EF4-FFF2-40B4-BE49-F238E27FC236}">
                  <a16:creationId xmlns:a16="http://schemas.microsoft.com/office/drawing/2014/main" id="{42612093-54B6-6C2A-5703-053F6AB242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8" y="2334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Line 149">
              <a:extLst>
                <a:ext uri="{FF2B5EF4-FFF2-40B4-BE49-F238E27FC236}">
                  <a16:creationId xmlns:a16="http://schemas.microsoft.com/office/drawing/2014/main" id="{7B1B1013-E612-0DB7-2B56-9AA7DE9276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3" y="214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Line 150">
              <a:extLst>
                <a:ext uri="{FF2B5EF4-FFF2-40B4-BE49-F238E27FC236}">
                  <a16:creationId xmlns:a16="http://schemas.microsoft.com/office/drawing/2014/main" id="{BBB3C7E0-C642-644A-5345-2BF729C7CF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0" y="214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Line 151">
              <a:extLst>
                <a:ext uri="{FF2B5EF4-FFF2-40B4-BE49-F238E27FC236}">
                  <a16:creationId xmlns:a16="http://schemas.microsoft.com/office/drawing/2014/main" id="{D4883BAC-D7D2-54DB-DC84-309ED56673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2" y="2334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Line 152">
              <a:extLst>
                <a:ext uri="{FF2B5EF4-FFF2-40B4-BE49-F238E27FC236}">
                  <a16:creationId xmlns:a16="http://schemas.microsoft.com/office/drawing/2014/main" id="{C4CAA251-C576-D61F-69F6-B20EA62899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3294"/>
              <a:ext cx="5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Text Box 153">
              <a:extLst>
                <a:ext uri="{FF2B5EF4-FFF2-40B4-BE49-F238E27FC236}">
                  <a16:creationId xmlns:a16="http://schemas.microsoft.com/office/drawing/2014/main" id="{75E57B1C-3135-7C64-AE1E-894C9A27A2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8" y="2305"/>
              <a:ext cx="40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Sample</a:t>
              </a:r>
            </a:p>
          </p:txBody>
        </p:sp>
        <p:sp>
          <p:nvSpPr>
            <p:cNvPr id="48" name="Text Box 154">
              <a:extLst>
                <a:ext uri="{FF2B5EF4-FFF2-40B4-BE49-F238E27FC236}">
                  <a16:creationId xmlns:a16="http://schemas.microsoft.com/office/drawing/2014/main" id="{80CD9398-504C-DD7C-2EF5-B9B528D8F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9" y="2142"/>
              <a:ext cx="50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Methods</a:t>
              </a:r>
            </a:p>
          </p:txBody>
        </p:sp>
        <p:sp>
          <p:nvSpPr>
            <p:cNvPr id="49" name="Text Box 155">
              <a:extLst>
                <a:ext uri="{FF2B5EF4-FFF2-40B4-BE49-F238E27FC236}">
                  <a16:creationId xmlns:a16="http://schemas.microsoft.com/office/drawing/2014/main" id="{CA9F3E3A-CCD1-1CD4-EDAC-16FF5F9D7E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5" y="2142"/>
              <a:ext cx="78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Characteristics</a:t>
              </a:r>
            </a:p>
          </p:txBody>
        </p:sp>
        <p:sp>
          <p:nvSpPr>
            <p:cNvPr id="50" name="Line 156">
              <a:extLst>
                <a:ext uri="{FF2B5EF4-FFF2-40B4-BE49-F238E27FC236}">
                  <a16:creationId xmlns:a16="http://schemas.microsoft.com/office/drawing/2014/main" id="{06181750-F4DA-0FD0-C5E7-920A56C72E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0" y="2334"/>
              <a:ext cx="18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Line 157">
              <a:extLst>
                <a:ext uri="{FF2B5EF4-FFF2-40B4-BE49-F238E27FC236}">
                  <a16:creationId xmlns:a16="http://schemas.microsoft.com/office/drawing/2014/main" id="{A42E09AD-8127-7349-0A24-B7618F887A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3" y="2334"/>
              <a:ext cx="10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Line 158">
              <a:extLst>
                <a:ext uri="{FF2B5EF4-FFF2-40B4-BE49-F238E27FC236}">
                  <a16:creationId xmlns:a16="http://schemas.microsoft.com/office/drawing/2014/main" id="{1AF32877-AC13-0242-BA82-6C2C26D417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2" y="2478"/>
              <a:ext cx="4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3" name="Group 159">
            <a:extLst>
              <a:ext uri="{FF2B5EF4-FFF2-40B4-BE49-F238E27FC236}">
                <a16:creationId xmlns:a16="http://schemas.microsoft.com/office/drawing/2014/main" id="{0CCABA26-B320-55DD-94CF-F3C20E310C36}"/>
              </a:ext>
            </a:extLst>
          </p:cNvPr>
          <p:cNvGrpSpPr>
            <a:grpSpLocks/>
          </p:cNvGrpSpPr>
          <p:nvPr/>
        </p:nvGrpSpPr>
        <p:grpSpPr bwMode="auto">
          <a:xfrm>
            <a:off x="1865312" y="1319463"/>
            <a:ext cx="8461375" cy="1274763"/>
            <a:chOff x="234" y="1309"/>
            <a:chExt cx="5330" cy="803"/>
          </a:xfrm>
        </p:grpSpPr>
        <p:sp>
          <p:nvSpPr>
            <p:cNvPr id="54" name="Text Box 160">
              <a:extLst>
                <a:ext uri="{FF2B5EF4-FFF2-40B4-BE49-F238E27FC236}">
                  <a16:creationId xmlns:a16="http://schemas.microsoft.com/office/drawing/2014/main" id="{BEB78169-EDFC-7786-255C-0A81C9FE9A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" y="1309"/>
              <a:ext cx="432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i="1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Prototype</a:t>
              </a:r>
            </a:p>
          </p:txBody>
        </p:sp>
        <p:sp>
          <p:nvSpPr>
            <p:cNvPr id="55" name="Text Box 161">
              <a:extLst>
                <a:ext uri="{FF2B5EF4-FFF2-40B4-BE49-F238E27FC236}">
                  <a16:creationId xmlns:a16="http://schemas.microsoft.com/office/drawing/2014/main" id="{34FD0DA3-E247-3290-D7DD-9E4F22EFBF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8" y="1318"/>
              <a:ext cx="47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i="1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Pre-launch</a:t>
              </a:r>
            </a:p>
          </p:txBody>
        </p:sp>
        <p:sp>
          <p:nvSpPr>
            <p:cNvPr id="56" name="Text Box 162">
              <a:extLst>
                <a:ext uri="{FF2B5EF4-FFF2-40B4-BE49-F238E27FC236}">
                  <a16:creationId xmlns:a16="http://schemas.microsoft.com/office/drawing/2014/main" id="{3C3F50FE-F648-962A-366F-8AC2C8912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8" y="1318"/>
              <a:ext cx="47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i="1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Production</a:t>
              </a:r>
            </a:p>
          </p:txBody>
        </p:sp>
        <p:sp>
          <p:nvSpPr>
            <p:cNvPr id="57" name="Text Box 163">
              <a:extLst>
                <a:ext uri="{FF2B5EF4-FFF2-40B4-BE49-F238E27FC236}">
                  <a16:creationId xmlns:a16="http://schemas.microsoft.com/office/drawing/2014/main" id="{7EFE13E5-6ECA-983D-D167-3ADA35EC10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" y="1419"/>
              <a:ext cx="80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Control Plan Number</a:t>
              </a:r>
            </a:p>
          </p:txBody>
        </p:sp>
        <p:sp>
          <p:nvSpPr>
            <p:cNvPr id="58" name="Text Box 164">
              <a:extLst>
                <a:ext uri="{FF2B5EF4-FFF2-40B4-BE49-F238E27FC236}">
                  <a16:creationId xmlns:a16="http://schemas.microsoft.com/office/drawing/2014/main" id="{73B4F6D3-C755-9FC6-8311-7C8D1D87A9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4" y="1438"/>
              <a:ext cx="74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Key Contact/Phone</a:t>
              </a:r>
            </a:p>
          </p:txBody>
        </p:sp>
        <p:sp>
          <p:nvSpPr>
            <p:cNvPr id="59" name="Text Box 165">
              <a:extLst>
                <a:ext uri="{FF2B5EF4-FFF2-40B4-BE49-F238E27FC236}">
                  <a16:creationId xmlns:a16="http://schemas.microsoft.com/office/drawing/2014/main" id="{57961AFE-4E51-AE8D-4A6C-D4435DE966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0" y="1428"/>
              <a:ext cx="609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Date (Original)</a:t>
              </a:r>
            </a:p>
          </p:txBody>
        </p:sp>
        <p:sp>
          <p:nvSpPr>
            <p:cNvPr id="60" name="Text Box 166">
              <a:extLst>
                <a:ext uri="{FF2B5EF4-FFF2-40B4-BE49-F238E27FC236}">
                  <a16:creationId xmlns:a16="http://schemas.microsoft.com/office/drawing/2014/main" id="{2CC2614F-305A-AE6E-5856-0080DAF6B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0" y="1620"/>
              <a:ext cx="60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Date (Revised)</a:t>
              </a:r>
            </a:p>
          </p:txBody>
        </p:sp>
        <p:sp>
          <p:nvSpPr>
            <p:cNvPr id="61" name="Text Box 167">
              <a:extLst>
                <a:ext uri="{FF2B5EF4-FFF2-40B4-BE49-F238E27FC236}">
                  <a16:creationId xmlns:a16="http://schemas.microsoft.com/office/drawing/2014/main" id="{F84E27A3-5A03-5FF7-986C-AA7884F002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" y="1585"/>
              <a:ext cx="121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Part Number/Latest Change Level</a:t>
              </a:r>
            </a:p>
          </p:txBody>
        </p:sp>
        <p:sp>
          <p:nvSpPr>
            <p:cNvPr id="62" name="Text Box 168">
              <a:extLst>
                <a:ext uri="{FF2B5EF4-FFF2-40B4-BE49-F238E27FC236}">
                  <a16:creationId xmlns:a16="http://schemas.microsoft.com/office/drawing/2014/main" id="{0354447A-14F7-680F-FC3B-BC83F12A51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" y="1758"/>
              <a:ext cx="96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Part Number / Description</a:t>
              </a:r>
            </a:p>
          </p:txBody>
        </p:sp>
        <p:sp>
          <p:nvSpPr>
            <p:cNvPr id="63" name="Text Box 169">
              <a:extLst>
                <a:ext uri="{FF2B5EF4-FFF2-40B4-BE49-F238E27FC236}">
                  <a16:creationId xmlns:a16="http://schemas.microsoft.com/office/drawing/2014/main" id="{9829DCD0-1057-AEDD-AED1-B41E2774B9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" y="1932"/>
              <a:ext cx="61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Plant / Supplier</a:t>
              </a:r>
            </a:p>
          </p:txBody>
        </p:sp>
        <p:sp>
          <p:nvSpPr>
            <p:cNvPr id="64" name="Text Box 170">
              <a:extLst>
                <a:ext uri="{FF2B5EF4-FFF2-40B4-BE49-F238E27FC236}">
                  <a16:creationId xmlns:a16="http://schemas.microsoft.com/office/drawing/2014/main" id="{0FD75C99-AC38-B583-ABE0-BB26D1249F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14" y="1934"/>
              <a:ext cx="57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Supplier Code</a:t>
              </a:r>
            </a:p>
          </p:txBody>
        </p:sp>
        <p:sp>
          <p:nvSpPr>
            <p:cNvPr id="65" name="Text Box 171">
              <a:extLst>
                <a:ext uri="{FF2B5EF4-FFF2-40B4-BE49-F238E27FC236}">
                  <a16:creationId xmlns:a16="http://schemas.microsoft.com/office/drawing/2014/main" id="{57405C2F-95CD-E95A-C62B-E7029F4F07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4" y="1605"/>
              <a:ext cx="47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Core Team</a:t>
              </a:r>
            </a:p>
          </p:txBody>
        </p:sp>
        <p:sp>
          <p:nvSpPr>
            <p:cNvPr id="66" name="Text Box 172">
              <a:extLst>
                <a:ext uri="{FF2B5EF4-FFF2-40B4-BE49-F238E27FC236}">
                  <a16:creationId xmlns:a16="http://schemas.microsoft.com/office/drawing/2014/main" id="{28B4A38C-B8A8-C1C0-881A-6A27E56992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4" y="1768"/>
              <a:ext cx="110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Plant / Supplier Approval Date</a:t>
              </a:r>
            </a:p>
          </p:txBody>
        </p:sp>
        <p:sp>
          <p:nvSpPr>
            <p:cNvPr id="67" name="Text Box 173">
              <a:extLst>
                <a:ext uri="{FF2B5EF4-FFF2-40B4-BE49-F238E27FC236}">
                  <a16:creationId xmlns:a16="http://schemas.microsoft.com/office/drawing/2014/main" id="{75C3040C-1ADE-C1C3-2EA0-D0EF02350A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0" y="1768"/>
              <a:ext cx="161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Customer Eng.'s Approval / Date (if Required)</a:t>
              </a:r>
            </a:p>
          </p:txBody>
        </p:sp>
        <p:sp>
          <p:nvSpPr>
            <p:cNvPr id="68" name="Text Box 174">
              <a:extLst>
                <a:ext uri="{FF2B5EF4-FFF2-40B4-BE49-F238E27FC236}">
                  <a16:creationId xmlns:a16="http://schemas.microsoft.com/office/drawing/2014/main" id="{AA116708-DF4C-A74F-C6CE-DF01B6C7AF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0" y="1929"/>
              <a:ext cx="166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Customer Quality Approval / Date (if Required)</a:t>
              </a:r>
            </a:p>
          </p:txBody>
        </p:sp>
        <p:sp>
          <p:nvSpPr>
            <p:cNvPr id="69" name="Text Box 175">
              <a:extLst>
                <a:ext uri="{FF2B5EF4-FFF2-40B4-BE49-F238E27FC236}">
                  <a16:creationId xmlns:a16="http://schemas.microsoft.com/office/drawing/2014/main" id="{0A476FDA-9DAF-7917-C1DA-56943589D7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4" y="1933"/>
              <a:ext cx="127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prstClr val="black"/>
                  </a:solidFill>
                  <a:latin typeface="Times New Roman" pitchFamily="18" charset="0"/>
                  <a:cs typeface="Arial" pitchFamily="34" charset="0"/>
                </a:rPr>
                <a:t>Other Approval / Date (if Required)</a:t>
              </a:r>
            </a:p>
          </p:txBody>
        </p:sp>
        <p:sp>
          <p:nvSpPr>
            <p:cNvPr id="70" name="Line 176">
              <a:extLst>
                <a:ext uri="{FF2B5EF4-FFF2-40B4-BE49-F238E27FC236}">
                  <a16:creationId xmlns:a16="http://schemas.microsoft.com/office/drawing/2014/main" id="{83AC2352-4663-BB75-FE32-88C42AA1D8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" y="1445"/>
              <a:ext cx="52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Line 177">
              <a:extLst>
                <a:ext uri="{FF2B5EF4-FFF2-40B4-BE49-F238E27FC236}">
                  <a16:creationId xmlns:a16="http://schemas.microsoft.com/office/drawing/2014/main" id="{477F7D95-5980-970F-54D8-939D82C216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" y="1611"/>
              <a:ext cx="52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Line 178">
              <a:extLst>
                <a:ext uri="{FF2B5EF4-FFF2-40B4-BE49-F238E27FC236}">
                  <a16:creationId xmlns:a16="http://schemas.microsoft.com/office/drawing/2014/main" id="{2915357C-1C8B-8A7B-0F87-D69CCA6256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" y="1778"/>
              <a:ext cx="52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Line 179">
              <a:extLst>
                <a:ext uri="{FF2B5EF4-FFF2-40B4-BE49-F238E27FC236}">
                  <a16:creationId xmlns:a16="http://schemas.microsoft.com/office/drawing/2014/main" id="{7B5DB68E-1E2F-5563-B49B-67D8D32CE9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" y="1945"/>
              <a:ext cx="52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Line 180">
              <a:extLst>
                <a:ext uri="{FF2B5EF4-FFF2-40B4-BE49-F238E27FC236}">
                  <a16:creationId xmlns:a16="http://schemas.microsoft.com/office/drawing/2014/main" id="{22D786C6-3794-FFBC-39FF-894DBCFB15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" y="2112"/>
              <a:ext cx="5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Line 181">
              <a:extLst>
                <a:ext uri="{FF2B5EF4-FFF2-40B4-BE49-F238E27FC236}">
                  <a16:creationId xmlns:a16="http://schemas.microsoft.com/office/drawing/2014/main" id="{6A3ACBE0-E075-6724-960A-09EEC99FB0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8" y="1335"/>
              <a:ext cx="0" cy="7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Line 182">
              <a:extLst>
                <a:ext uri="{FF2B5EF4-FFF2-40B4-BE49-F238E27FC236}">
                  <a16:creationId xmlns:a16="http://schemas.microsoft.com/office/drawing/2014/main" id="{7D762D0E-8CC7-90C1-619B-ADBE6D9D18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" y="1337"/>
              <a:ext cx="1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Line 183">
              <a:extLst>
                <a:ext uri="{FF2B5EF4-FFF2-40B4-BE49-F238E27FC236}">
                  <a16:creationId xmlns:a16="http://schemas.microsoft.com/office/drawing/2014/main" id="{B348CBD2-9E84-DA30-A28E-3E4D373F30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1449"/>
              <a:ext cx="0" cy="6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Line 184">
              <a:extLst>
                <a:ext uri="{FF2B5EF4-FFF2-40B4-BE49-F238E27FC236}">
                  <a16:creationId xmlns:a16="http://schemas.microsoft.com/office/drawing/2014/main" id="{075D3F58-86DC-48CA-0CAB-CBF69DE6AE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" y="1335"/>
              <a:ext cx="0" cy="7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Line 185">
              <a:extLst>
                <a:ext uri="{FF2B5EF4-FFF2-40B4-BE49-F238E27FC236}">
                  <a16:creationId xmlns:a16="http://schemas.microsoft.com/office/drawing/2014/main" id="{D4E7AF9E-9E70-64A5-8149-3694C29800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4" y="1449"/>
              <a:ext cx="0" cy="6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Line 186">
              <a:extLst>
                <a:ext uri="{FF2B5EF4-FFF2-40B4-BE49-F238E27FC236}">
                  <a16:creationId xmlns:a16="http://schemas.microsoft.com/office/drawing/2014/main" id="{6149A2E2-DA31-2B5F-C9C0-01F9D6AA90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7" y="1947"/>
              <a:ext cx="0" cy="1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Line 187">
              <a:extLst>
                <a:ext uri="{FF2B5EF4-FFF2-40B4-BE49-F238E27FC236}">
                  <a16:creationId xmlns:a16="http://schemas.microsoft.com/office/drawing/2014/main" id="{861EA16A-0424-31E4-27AA-DF53108FF5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" y="1335"/>
              <a:ext cx="3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Line 188">
              <a:extLst>
                <a:ext uri="{FF2B5EF4-FFF2-40B4-BE49-F238E27FC236}">
                  <a16:creationId xmlns:a16="http://schemas.microsoft.com/office/drawing/2014/main" id="{C7C1E9F9-9CC2-21AC-1539-6BE3A27EE4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0" y="1341"/>
              <a:ext cx="3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Line 189">
              <a:extLst>
                <a:ext uri="{FF2B5EF4-FFF2-40B4-BE49-F238E27FC236}">
                  <a16:creationId xmlns:a16="http://schemas.microsoft.com/office/drawing/2014/main" id="{4E2F465F-19E9-3E87-A0AC-CC0CB2F455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56" y="1341"/>
              <a:ext cx="3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Line 190">
              <a:extLst>
                <a:ext uri="{FF2B5EF4-FFF2-40B4-BE49-F238E27FC236}">
                  <a16:creationId xmlns:a16="http://schemas.microsoft.com/office/drawing/2014/main" id="{67D2D9BC-84F8-FEEA-B95C-C89E9BAF73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24" y="1335"/>
              <a:ext cx="3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Line 191">
              <a:extLst>
                <a:ext uri="{FF2B5EF4-FFF2-40B4-BE49-F238E27FC236}">
                  <a16:creationId xmlns:a16="http://schemas.microsoft.com/office/drawing/2014/main" id="{16BD4B88-3EE7-9BB3-EB92-943F6E635E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26" y="1335"/>
              <a:ext cx="3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9C9C2652-AAF8-2392-E5FF-A16DDF956DD6}"/>
              </a:ext>
            </a:extLst>
          </p:cNvPr>
          <p:cNvGrpSpPr/>
          <p:nvPr/>
        </p:nvGrpSpPr>
        <p:grpSpPr>
          <a:xfrm>
            <a:off x="1966912" y="3816601"/>
            <a:ext cx="8245475" cy="225425"/>
            <a:chOff x="479425" y="3944938"/>
            <a:chExt cx="8245475" cy="225425"/>
          </a:xfrm>
        </p:grpSpPr>
        <p:sp>
          <p:nvSpPr>
            <p:cNvPr id="87" name="AutoShape 192">
              <a:extLst>
                <a:ext uri="{FF2B5EF4-FFF2-40B4-BE49-F238E27FC236}">
                  <a16:creationId xmlns:a16="http://schemas.microsoft.com/office/drawing/2014/main" id="{DC6BCE7E-8802-6AFC-4B59-F8D208630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425" y="3944938"/>
              <a:ext cx="269875" cy="225425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88" name="AutoShape 193">
              <a:extLst>
                <a:ext uri="{FF2B5EF4-FFF2-40B4-BE49-F238E27FC236}">
                  <a16:creationId xmlns:a16="http://schemas.microsoft.com/office/drawing/2014/main" id="{A560B0F4-F506-93C0-835D-BB7AE380B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2863" y="3944938"/>
              <a:ext cx="269875" cy="225425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89" name="AutoShape 194">
              <a:extLst>
                <a:ext uri="{FF2B5EF4-FFF2-40B4-BE49-F238E27FC236}">
                  <a16:creationId xmlns:a16="http://schemas.microsoft.com/office/drawing/2014/main" id="{B5352B60-0A6C-BBFF-F2B7-725053652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3138" y="3944938"/>
              <a:ext cx="269875" cy="225425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90" name="AutoShape 195">
              <a:extLst>
                <a:ext uri="{FF2B5EF4-FFF2-40B4-BE49-F238E27FC236}">
                  <a16:creationId xmlns:a16="http://schemas.microsoft.com/office/drawing/2014/main" id="{CF055853-704A-DBC6-788C-82E958EBC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7825" y="3944938"/>
              <a:ext cx="269875" cy="225425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6</a:t>
              </a:r>
            </a:p>
          </p:txBody>
        </p:sp>
        <p:sp>
          <p:nvSpPr>
            <p:cNvPr id="91" name="AutoShape 196">
              <a:extLst>
                <a:ext uri="{FF2B5EF4-FFF2-40B4-BE49-F238E27FC236}">
                  <a16:creationId xmlns:a16="http://schemas.microsoft.com/office/drawing/2014/main" id="{448CAD03-D586-4AB1-8EFB-74C7A68956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2513" y="3944938"/>
              <a:ext cx="269875" cy="225425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92" name="AutoShape 197">
              <a:extLst>
                <a:ext uri="{FF2B5EF4-FFF2-40B4-BE49-F238E27FC236}">
                  <a16:creationId xmlns:a16="http://schemas.microsoft.com/office/drawing/2014/main" id="{48831A02-CA66-C0AF-1329-B0504DE54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0225" y="3944938"/>
              <a:ext cx="269875" cy="225425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8</a:t>
              </a:r>
            </a:p>
          </p:txBody>
        </p:sp>
        <p:sp>
          <p:nvSpPr>
            <p:cNvPr id="93" name="AutoShape 198">
              <a:extLst>
                <a:ext uri="{FF2B5EF4-FFF2-40B4-BE49-F238E27FC236}">
                  <a16:creationId xmlns:a16="http://schemas.microsoft.com/office/drawing/2014/main" id="{FBC13D46-F00E-0FE4-6A2D-D7EF5E65E2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6850" y="3944938"/>
              <a:ext cx="269875" cy="225425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94" name="AutoShape 199">
              <a:extLst>
                <a:ext uri="{FF2B5EF4-FFF2-40B4-BE49-F238E27FC236}">
                  <a16:creationId xmlns:a16="http://schemas.microsoft.com/office/drawing/2014/main" id="{2F3EB407-2F30-62E4-3F0C-50864F5E2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3313" y="3944938"/>
              <a:ext cx="269875" cy="225425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10</a:t>
              </a:r>
            </a:p>
          </p:txBody>
        </p:sp>
        <p:sp>
          <p:nvSpPr>
            <p:cNvPr id="95" name="AutoShape 200">
              <a:extLst>
                <a:ext uri="{FF2B5EF4-FFF2-40B4-BE49-F238E27FC236}">
                  <a16:creationId xmlns:a16="http://schemas.microsoft.com/office/drawing/2014/main" id="{42F60FDC-8629-72DA-E449-CEF52F92F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96225" y="3944938"/>
              <a:ext cx="269875" cy="225425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11</a:t>
              </a:r>
            </a:p>
          </p:txBody>
        </p:sp>
        <p:sp>
          <p:nvSpPr>
            <p:cNvPr id="96" name="AutoShape 201">
              <a:extLst>
                <a:ext uri="{FF2B5EF4-FFF2-40B4-BE49-F238E27FC236}">
                  <a16:creationId xmlns:a16="http://schemas.microsoft.com/office/drawing/2014/main" id="{1A0D02E5-B41B-EB37-D7BC-BF3751353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5025" y="3944938"/>
              <a:ext cx="269875" cy="225425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12</a:t>
              </a:r>
            </a:p>
          </p:txBody>
        </p:sp>
        <p:sp>
          <p:nvSpPr>
            <p:cNvPr id="97" name="AutoShape 202">
              <a:extLst>
                <a:ext uri="{FF2B5EF4-FFF2-40B4-BE49-F238E27FC236}">
                  <a16:creationId xmlns:a16="http://schemas.microsoft.com/office/drawing/2014/main" id="{9BBB8FE9-54E5-4D75-1E46-3D7A02D2B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9500" y="3944938"/>
              <a:ext cx="269875" cy="225425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98" name="AutoShape 203">
              <a:extLst>
                <a:ext uri="{FF2B5EF4-FFF2-40B4-BE49-F238E27FC236}">
                  <a16:creationId xmlns:a16="http://schemas.microsoft.com/office/drawing/2014/main" id="{242206C3-69FB-F698-E44E-92C81EB995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1488" y="3944938"/>
              <a:ext cx="269875" cy="225425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prstClr val="black"/>
                  </a:solidFill>
                  <a:latin typeface="Arial" charset="0"/>
                  <a:cs typeface="Arial" pitchFamily="34" charset="0"/>
                </a:rPr>
                <a:t>4</a:t>
              </a:r>
            </a:p>
          </p:txBody>
        </p:sp>
      </p:grpSp>
      <p:sp>
        <p:nvSpPr>
          <p:cNvPr id="99" name="Text Box 204">
            <a:extLst>
              <a:ext uri="{FF2B5EF4-FFF2-40B4-BE49-F238E27FC236}">
                <a16:creationId xmlns:a16="http://schemas.microsoft.com/office/drawing/2014/main" id="{8E244E5E-78F5-DCA8-96EB-4E806BDB9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9773" y="5617401"/>
            <a:ext cx="821213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Advanced Product Quality Planning (APQP) Reference Manual</a:t>
            </a:r>
            <a:r>
              <a:rPr lang="en-US" sz="16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, QS-9000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3178A6A3-A4F1-DFBA-FF1A-75C69F433079}"/>
              </a:ext>
            </a:extLst>
          </p:cNvPr>
          <p:cNvSpPr/>
          <p:nvPr/>
        </p:nvSpPr>
        <p:spPr>
          <a:xfrm>
            <a:off x="1914525" y="1498850"/>
            <a:ext cx="1286704" cy="2698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30A3987D-89A8-02B0-1654-BFF5B64A84AD}"/>
              </a:ext>
            </a:extLst>
          </p:cNvPr>
          <p:cNvSpPr/>
          <p:nvPr/>
        </p:nvSpPr>
        <p:spPr>
          <a:xfrm>
            <a:off x="4888671" y="1787775"/>
            <a:ext cx="724729" cy="2444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1A71E2D1-229A-E2B8-37C7-3E03A5FCA02B}"/>
              </a:ext>
            </a:extLst>
          </p:cNvPr>
          <p:cNvSpPr/>
          <p:nvPr/>
        </p:nvSpPr>
        <p:spPr>
          <a:xfrm>
            <a:off x="7687847" y="1544886"/>
            <a:ext cx="774322" cy="50323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B00B0A1-CAC2-AA84-F54B-E102160BD34E}"/>
              </a:ext>
            </a:extLst>
          </p:cNvPr>
          <p:cNvSpPr/>
          <p:nvPr/>
        </p:nvSpPr>
        <p:spPr>
          <a:xfrm>
            <a:off x="8540750" y="2080668"/>
            <a:ext cx="645734" cy="50323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6" name="Rectangle 4">
            <a:extLst>
              <a:ext uri="{FF2B5EF4-FFF2-40B4-BE49-F238E27FC236}">
                <a16:creationId xmlns:a16="http://schemas.microsoft.com/office/drawing/2014/main" id="{B19A1300-5419-4404-67D0-95E609D22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773" y="265157"/>
            <a:ext cx="4722454" cy="54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9144" numCol="1" anchor="b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Control Plans</a:t>
            </a:r>
          </a:p>
        </p:txBody>
      </p:sp>
      <p:sp>
        <p:nvSpPr>
          <p:cNvPr id="108" name="Text Box 204">
            <a:extLst>
              <a:ext uri="{FF2B5EF4-FFF2-40B4-BE49-F238E27FC236}">
                <a16:creationId xmlns:a16="http://schemas.microsoft.com/office/drawing/2014/main" id="{6B3265E6-5698-63AF-EA11-427FE0DD9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781" y="5006154"/>
            <a:ext cx="1266774" cy="307777"/>
          </a:xfrm>
          <a:prstGeom prst="rect">
            <a:avLst/>
          </a:prstGeom>
          <a:solidFill>
            <a:srgbClr val="A7A8AA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Operation</a:t>
            </a:r>
          </a:p>
        </p:txBody>
      </p:sp>
      <p:sp>
        <p:nvSpPr>
          <p:cNvPr id="109" name="Text Box 204">
            <a:extLst>
              <a:ext uri="{FF2B5EF4-FFF2-40B4-BE49-F238E27FC236}">
                <a16:creationId xmlns:a16="http://schemas.microsoft.com/office/drawing/2014/main" id="{DF7F6B98-67F5-8168-6036-15C989B67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3975" y="5010044"/>
            <a:ext cx="1661293" cy="307777"/>
          </a:xfrm>
          <a:prstGeom prst="rect">
            <a:avLst/>
          </a:prstGeom>
          <a:solidFill>
            <a:srgbClr val="A7A8AA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Characteristics</a:t>
            </a:r>
          </a:p>
        </p:txBody>
      </p:sp>
      <p:sp>
        <p:nvSpPr>
          <p:cNvPr id="110" name="Text Box 204">
            <a:extLst>
              <a:ext uri="{FF2B5EF4-FFF2-40B4-BE49-F238E27FC236}">
                <a16:creationId xmlns:a16="http://schemas.microsoft.com/office/drawing/2014/main" id="{3893ECED-2235-6CB3-7B1C-C9C069B8E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2375" y="5006154"/>
            <a:ext cx="1097156" cy="307777"/>
          </a:xfrm>
          <a:prstGeom prst="rect">
            <a:avLst/>
          </a:prstGeom>
          <a:solidFill>
            <a:srgbClr val="A7A8AA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Methods</a:t>
            </a:r>
          </a:p>
        </p:txBody>
      </p:sp>
      <p:sp>
        <p:nvSpPr>
          <p:cNvPr id="111" name="Text Box 204">
            <a:extLst>
              <a:ext uri="{FF2B5EF4-FFF2-40B4-BE49-F238E27FC236}">
                <a16:creationId xmlns:a16="http://schemas.microsoft.com/office/drawing/2014/main" id="{FA016857-2CC2-D397-F636-F229E7A4B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6431" y="5010044"/>
            <a:ext cx="1042289" cy="523220"/>
          </a:xfrm>
          <a:prstGeom prst="rect">
            <a:avLst/>
          </a:prstGeom>
          <a:solidFill>
            <a:srgbClr val="A7A8AA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Reaction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prstClr val="black"/>
                </a:solidFill>
                <a:latin typeface="Arial" charset="0"/>
                <a:cs typeface="Arial" pitchFamily="34" charset="0"/>
              </a:rPr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337304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100" grpId="0" animBg="1"/>
      <p:bldP spid="101" grpId="0" animBg="1"/>
      <p:bldP spid="102" grpId="0" animBg="1"/>
      <p:bldP spid="103" grpId="0" animBg="1"/>
      <p:bldP spid="108" grpId="0" animBg="1"/>
      <p:bldP spid="109" grpId="0" animBg="1"/>
      <p:bldP spid="110" grpId="0" animBg="1"/>
      <p:bldP spid="1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Hyster-Yale 2024">
      <a:dk1>
        <a:srgbClr val="002638"/>
      </a:dk1>
      <a:lt1>
        <a:srgbClr val="FFFFFF"/>
      </a:lt1>
      <a:dk2>
        <a:srgbClr val="ACACAC"/>
      </a:dk2>
      <a:lt2>
        <a:srgbClr val="FFFFFF"/>
      </a:lt2>
      <a:accent1>
        <a:srgbClr val="449EA6"/>
      </a:accent1>
      <a:accent2>
        <a:srgbClr val="E5A713"/>
      </a:accent2>
      <a:accent3>
        <a:srgbClr val="222222"/>
      </a:accent3>
      <a:accent4>
        <a:srgbClr val="456680"/>
      </a:accent4>
      <a:accent5>
        <a:srgbClr val="63B1BC"/>
      </a:accent5>
      <a:accent6>
        <a:srgbClr val="F3C75C"/>
      </a:accent6>
      <a:hlink>
        <a:srgbClr val="E4A724"/>
      </a:hlink>
      <a:folHlink>
        <a:srgbClr val="449EA6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yster-Yale_Template_053124" id="{B1B7568A-9D01-0242-98E2-0EABB23A7858}" vid="{B117FD6B-5C60-4A4F-8805-CB055A1DF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D4C2689773314D81188AA5C6FE5125" ma:contentTypeVersion="32" ma:contentTypeDescription="Create a new document." ma:contentTypeScope="" ma:versionID="aadc38da3901a658a46d6f4fc86e9d27">
  <xsd:schema xmlns:xsd="http://www.w3.org/2001/XMLSchema" xmlns:xs="http://www.w3.org/2001/XMLSchema" xmlns:p="http://schemas.microsoft.com/office/2006/metadata/properties" xmlns:ns2="e8daa1b4-3b74-4e8c-bee3-328f0c5a0064" xmlns:ns3="f546f2a5-f2f6-44f7-a91a-8f1aa5b47f98" xmlns:ns4="010e9784-df81-44c5-9036-c716272a6e5a" targetNamespace="http://schemas.microsoft.com/office/2006/metadata/properties" ma:root="true" ma:fieldsID="f5bf976b1c3b582a97b9b26e64ae0a93" ns2:_="" ns3:_="" ns4:_="">
    <xsd:import namespace="e8daa1b4-3b74-4e8c-bee3-328f0c5a0064"/>
    <xsd:import namespace="f546f2a5-f2f6-44f7-a91a-8f1aa5b47f98"/>
    <xsd:import namespace="010e9784-df81-44c5-9036-c716272a6e5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daa1b4-3b74-4e8c-bee3-328f0c5a006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46f2a5-f2f6-44f7-a91a-8f1aa5b47f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e3846f1-432f-4b9f-a192-4633976339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0e9784-df81-44c5-9036-c716272a6e5a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08c6d43-727c-4f9b-b041-8e4a56ad1ef4}" ma:internalName="TaxCatchAll" ma:showField="CatchAllData" ma:web="010e9784-df81-44c5-9036-c716272a6e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46f2a5-f2f6-44f7-a91a-8f1aa5b47f98">
      <Terms xmlns="http://schemas.microsoft.com/office/infopath/2007/PartnerControls"/>
    </lcf76f155ced4ddcb4097134ff3c332f>
    <TaxCatchAll xmlns="010e9784-df81-44c5-9036-c716272a6e5a" xsi:nil="true"/>
  </documentManagement>
</p:properties>
</file>

<file path=customXml/itemProps1.xml><?xml version="1.0" encoding="utf-8"?>
<ds:datastoreItem xmlns:ds="http://schemas.openxmlformats.org/officeDocument/2006/customXml" ds:itemID="{0725A7B6-B1D3-4F1E-90BD-988CBB9F2C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CF39DB-1654-4CD0-80CB-85567CA07C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daa1b4-3b74-4e8c-bee3-328f0c5a0064"/>
    <ds:schemaRef ds:uri="f546f2a5-f2f6-44f7-a91a-8f1aa5b47f98"/>
    <ds:schemaRef ds:uri="010e9784-df81-44c5-9036-c716272a6e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3DD7D2A-6833-444C-9997-24A0EA5FC9D0}">
  <ds:schemaRefs>
    <ds:schemaRef ds:uri="http://schemas.microsoft.com/office/2006/metadata/properties"/>
    <ds:schemaRef ds:uri="http://schemas.microsoft.com/office/infopath/2007/PartnerControls"/>
    <ds:schemaRef ds:uri="f546f2a5-f2f6-44f7-a91a-8f1aa5b47f98"/>
    <ds:schemaRef ds:uri="010e9784-df81-44c5-9036-c716272a6e5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Hyster-Yale_Template_053124</Template>
  <TotalTime>65</TotalTime>
  <Words>1450</Words>
  <Application>Microsoft Office PowerPoint</Application>
  <PresentationFormat>Widescreen</PresentationFormat>
  <Paragraphs>302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Franklin Gothic Book</vt:lpstr>
      <vt:lpstr>Times New Roman</vt:lpstr>
      <vt:lpstr>Wingdings</vt:lpstr>
      <vt:lpstr>ヒラギノ角ゴ Pro W3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Hyster Yale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McLawhorn, Nicole</dc:creator>
  <cp:lastModifiedBy>Fuerst, Erica</cp:lastModifiedBy>
  <cp:revision>4</cp:revision>
  <dcterms:created xsi:type="dcterms:W3CDTF">2024-05-31T17:08:28Z</dcterms:created>
  <dcterms:modified xsi:type="dcterms:W3CDTF">2025-09-08T17:44:42Z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0x0101001CD4C2689773314D81188AA5C6FE5125</vt:lpwstr>
  </property>
</Properties>
</file>