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</p:sldMasterIdLst>
  <p:notesMasterIdLst>
    <p:notesMasterId r:id="rId24"/>
  </p:notesMasterIdLst>
  <p:handoutMasterIdLst>
    <p:handoutMasterId r:id="rId25"/>
  </p:handoutMasterIdLst>
  <p:sldIdLst>
    <p:sldId id="312" r:id="rId6"/>
    <p:sldId id="294" r:id="rId7"/>
    <p:sldId id="366" r:id="rId8"/>
    <p:sldId id="367" r:id="rId9"/>
    <p:sldId id="364" r:id="rId10"/>
    <p:sldId id="368" r:id="rId11"/>
    <p:sldId id="341" r:id="rId12"/>
    <p:sldId id="342" r:id="rId13"/>
    <p:sldId id="370" r:id="rId14"/>
    <p:sldId id="378" r:id="rId15"/>
    <p:sldId id="371" r:id="rId16"/>
    <p:sldId id="373" r:id="rId17"/>
    <p:sldId id="374" r:id="rId18"/>
    <p:sldId id="375" r:id="rId19"/>
    <p:sldId id="376" r:id="rId20"/>
    <p:sldId id="377" r:id="rId21"/>
    <p:sldId id="379" r:id="rId22"/>
    <p:sldId id="313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8" autoAdjust="0"/>
  </p:normalViewPr>
  <p:slideViewPr>
    <p:cSldViewPr>
      <p:cViewPr varScale="1">
        <p:scale>
          <a:sx n="58" d="100"/>
          <a:sy n="58" d="100"/>
        </p:scale>
        <p:origin x="1448" y="2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0318-6238-499D-8D20-28655C26834D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79DEA-0125-4489-BA86-69296BDFA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5F533-B38C-4C55-9777-0B6D7ECF9D83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7BCB-2A3F-4595-BF2B-6C279571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62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ea typeface="+mn-ea"/>
              </a:rPr>
              <a:t>一般要求问题发生后的两天内，遏制措施必须到位；</a:t>
            </a:r>
            <a:endParaRPr lang="en-US" altLang="zh-CN" sz="1200" dirty="0">
              <a:ea typeface="+mn-ea"/>
            </a:endParaRPr>
          </a:p>
          <a:p>
            <a:r>
              <a:rPr lang="zh-CN" altLang="en-US" sz="1200" dirty="0">
                <a:ea typeface="+mn-ea"/>
              </a:rPr>
              <a:t>根本原因分析一般要求问题发生后的十天内完成；</a:t>
            </a:r>
            <a:endParaRPr lang="en-US" altLang="zh-CN" sz="1200" dirty="0">
              <a:ea typeface="+mn-ea"/>
            </a:endParaRPr>
          </a:p>
          <a:p>
            <a:r>
              <a:rPr lang="zh-CN" altLang="en-US" sz="1200" dirty="0">
                <a:ea typeface="+mn-ea"/>
              </a:rPr>
              <a:t>长期措施一般要求问题发生后的</a:t>
            </a:r>
            <a:r>
              <a:rPr lang="en-US" altLang="zh-CN" sz="1200" dirty="0">
                <a:ea typeface="+mn-ea"/>
              </a:rPr>
              <a:t>30</a:t>
            </a:r>
            <a:r>
              <a:rPr lang="zh-CN" altLang="en-US" sz="1200" dirty="0">
                <a:ea typeface="+mn-ea"/>
              </a:rPr>
              <a:t>天内完成；</a:t>
            </a:r>
            <a:endParaRPr lang="en-US" altLang="zh-CN" sz="1200" dirty="0">
              <a:ea typeface="+mn-ea"/>
            </a:endParaRPr>
          </a:p>
          <a:p>
            <a:r>
              <a:rPr lang="zh-CN" altLang="en-US" sz="1200" dirty="0">
                <a:ea typeface="+mn-ea"/>
              </a:rPr>
              <a:t>供应商验证一般要求问题发生后的</a:t>
            </a:r>
            <a:r>
              <a:rPr lang="en-US" altLang="zh-CN" sz="1200" dirty="0">
                <a:ea typeface="+mn-ea"/>
              </a:rPr>
              <a:t>40</a:t>
            </a:r>
            <a:r>
              <a:rPr lang="zh-CN" altLang="en-US" sz="1200" dirty="0">
                <a:ea typeface="+mn-ea"/>
              </a:rPr>
              <a:t>天内完成；</a:t>
            </a:r>
            <a:endParaRPr lang="en-US" altLang="zh-CN" sz="1200" dirty="0">
              <a:ea typeface="+mn-ea"/>
            </a:endParaRPr>
          </a:p>
          <a:p>
            <a:r>
              <a:rPr lang="zh-CN" altLang="en-US" sz="1200" dirty="0">
                <a:ea typeface="+mn-ea"/>
              </a:rPr>
              <a:t>若有任何问题，请及时联系</a:t>
            </a:r>
            <a:r>
              <a:rPr lang="en-US" altLang="zh-CN" sz="1200" dirty="0">
                <a:ea typeface="+mn-ea"/>
              </a:rPr>
              <a:t>SQE</a:t>
            </a:r>
            <a:r>
              <a:rPr lang="zh-CN" altLang="en-US" sz="1200" dirty="0">
                <a:ea typeface="+mn-ea"/>
              </a:rPr>
              <a:t>解决。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904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745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3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748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58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3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1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3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25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945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806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85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37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itle slide 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774192"/>
            <a:ext cx="9144000" cy="60838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E47-CB7C-4404-AFCE-C5F789443657}" type="datetime1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20"/>
            <a:ext cx="4032000" cy="45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000250"/>
            <a:ext cx="4032000" cy="388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2003062"/>
            <a:ext cx="4032000" cy="388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39012" y="1440020"/>
            <a:ext cx="4032000" cy="45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4519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Two Columns Righ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411999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2412000"/>
            <a:ext cx="4032000" cy="347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23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Two Columns, Lef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60000" y="2411999"/>
            <a:ext cx="4032000" cy="347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445763" y="2967270"/>
            <a:ext cx="3852000" cy="2826000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22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1440000" indent="-360000">
              <a:buSzPct val="100000"/>
              <a:buFontTx/>
              <a:buBlip>
                <a:blip r:embed="rId2"/>
              </a:buBlip>
              <a:defRPr sz="1400" baseline="0">
                <a:solidFill>
                  <a:schemeClr val="bg1"/>
                </a:solidFill>
                <a:latin typeface="Calibri"/>
                <a:cs typeface="Calibri"/>
              </a:defRPr>
            </a:lvl4pPr>
            <a:lvl5pPr marL="1800000" indent="-360000">
              <a:buSzPct val="10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737600" y="2412000"/>
            <a:ext cx="4032000" cy="3474000"/>
          </a:xfrm>
          <a:prstGeom prst="rect">
            <a:avLst/>
          </a:prstGeom>
          <a:noFill/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4833488" y="2966400"/>
            <a:ext cx="3852000" cy="2824800"/>
          </a:xfrm>
          <a:prstGeom prst="rect">
            <a:avLst/>
          </a:prstGeom>
          <a:noFill/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buSzPct val="100000"/>
              <a:buFontTx/>
              <a:buBlip>
                <a:blip r:embed="rId2"/>
              </a:buBlip>
              <a:defRPr sz="1400" baseline="0">
                <a:solidFill>
                  <a:schemeClr val="bg1"/>
                </a:solidFill>
                <a:latin typeface="Calibri"/>
                <a:cs typeface="Calibri"/>
              </a:defRPr>
            </a:lvl4pPr>
            <a:lvl5pPr marL="1800000" indent="-360000">
              <a:buSzPct val="10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1961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1440000"/>
            <a:ext cx="4032000" cy="320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591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1440000"/>
            <a:ext cx="2699008" cy="19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156208" y="1440000"/>
            <a:ext cx="5625842" cy="19318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494092" y="2009777"/>
            <a:ext cx="2435391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Text Placehold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3295364" y="2009777"/>
            <a:ext cx="5372395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363826" y="3783150"/>
            <a:ext cx="2699008" cy="19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3160031" y="3783150"/>
            <a:ext cx="5625842" cy="19318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32" hasCustomPrompt="1"/>
          </p:nvPr>
        </p:nvSpPr>
        <p:spPr>
          <a:xfrm>
            <a:off x="497913" y="4352945"/>
            <a:ext cx="2435391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3299187" y="4352945"/>
            <a:ext cx="5372395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2198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B23EB1-5980-0A53-7F8F-3CF06A4A5B96}"/>
              </a:ext>
            </a:extLst>
          </p:cNvPr>
          <p:cNvSpPr/>
          <p:nvPr userDrawn="1"/>
        </p:nvSpPr>
        <p:spPr>
          <a:xfrm>
            <a:off x="0" y="6189786"/>
            <a:ext cx="9144000" cy="668215"/>
          </a:xfrm>
          <a:prstGeom prst="rect">
            <a:avLst/>
          </a:prstGeom>
          <a:solidFill>
            <a:srgbClr val="00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CE7A1623-1F54-A1AA-9655-B1C07017F08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472990" cy="182880"/>
          </a:xfrm>
          <a:custGeom>
            <a:avLst/>
            <a:gdLst/>
            <a:ahLst/>
            <a:cxnLst/>
            <a:rect l="l" t="t" r="r" b="b"/>
            <a:pathLst>
              <a:path w="10278110" h="196850">
                <a:moveTo>
                  <a:pt x="10277856" y="0"/>
                </a:moveTo>
                <a:lnTo>
                  <a:pt x="0" y="0"/>
                </a:lnTo>
                <a:lnTo>
                  <a:pt x="0" y="196596"/>
                </a:lnTo>
                <a:lnTo>
                  <a:pt x="10277856" y="196596"/>
                </a:lnTo>
                <a:lnTo>
                  <a:pt x="1027785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350" b="0" i="0" dirty="0">
              <a:latin typeface="Calibri" panose="020F0502020204030204" pitchFamily="3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67201B4-D5CC-44E8-7904-9CE9A67FE675}"/>
              </a:ext>
            </a:extLst>
          </p:cNvPr>
          <p:cNvSpPr/>
          <p:nvPr userDrawn="1"/>
        </p:nvSpPr>
        <p:spPr>
          <a:xfrm>
            <a:off x="6472990" y="-3"/>
            <a:ext cx="2671010" cy="6848475"/>
          </a:xfrm>
          <a:custGeom>
            <a:avLst/>
            <a:gdLst/>
            <a:ahLst/>
            <a:cxnLst/>
            <a:rect l="l" t="t" r="r" b="b"/>
            <a:pathLst>
              <a:path w="4352925" h="6882765">
                <a:moveTo>
                  <a:pt x="0" y="6882282"/>
                </a:moveTo>
                <a:lnTo>
                  <a:pt x="4352544" y="6882282"/>
                </a:lnTo>
                <a:lnTo>
                  <a:pt x="4352544" y="0"/>
                </a:lnTo>
                <a:lnTo>
                  <a:pt x="0" y="0"/>
                </a:lnTo>
                <a:lnTo>
                  <a:pt x="0" y="6882282"/>
                </a:lnTo>
                <a:close/>
              </a:path>
            </a:pathLst>
          </a:custGeom>
          <a:solidFill>
            <a:srgbClr val="002639"/>
          </a:solidFill>
        </p:spPr>
        <p:txBody>
          <a:bodyPr wrap="square" lIns="0" tIns="0" rIns="0" bIns="0" rtlCol="0"/>
          <a:lstStyle/>
          <a:p>
            <a:endParaRPr sz="1350" b="0" i="0" dirty="0">
              <a:latin typeface="Calibri" panose="020F050202020403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7BD6BF2-478F-3072-0CFD-66729C8A6A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551" y="4323538"/>
            <a:ext cx="4998443" cy="97147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200" b="0" i="0" kern="1800" cap="all" spc="75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SubTitle</a:t>
            </a:r>
            <a:r>
              <a:rPr lang="en-US" dirty="0"/>
              <a:t> </a:t>
            </a:r>
            <a:r>
              <a:rPr lang="en-US" dirty="0" err="1"/>
              <a:t>HEre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30D524-FEDA-BA42-5F99-5CAB3272CE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1551" y="972037"/>
            <a:ext cx="4998443" cy="3327779"/>
          </a:xfrm>
          <a:prstGeom prst="rect">
            <a:avLst/>
          </a:prstGeom>
        </p:spPr>
        <p:txBody>
          <a:bodyPr rIns="0" bIns="0" anchor="b">
            <a:noAutofit/>
          </a:bodyPr>
          <a:lstStyle>
            <a:lvl1pPr marL="0" indent="0" algn="l">
              <a:lnSpc>
                <a:spcPct val="75000"/>
              </a:lnSpc>
              <a:defRPr sz="4500" b="0" i="0" cap="all" spc="-113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2"/>
                </a:solidFill>
              </a:rPr>
              <a:t>Emphasis in gold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ADE4EA-F511-6A11-8E75-65660D290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8" t="12310" r="3962" b="12310"/>
          <a:stretch/>
        </p:blipFill>
        <p:spPr>
          <a:xfrm>
            <a:off x="6470752" y="9526"/>
            <a:ext cx="2671010" cy="6266319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6925EEEC-17CD-3ED3-A2A3-E0A4EF8F0B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7" y="6388422"/>
            <a:ext cx="1408040" cy="347472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240568DA-5FFE-7CAF-503F-D09F925B27B8}"/>
              </a:ext>
            </a:extLst>
          </p:cNvPr>
          <p:cNvSpPr/>
          <p:nvPr userDrawn="1"/>
        </p:nvSpPr>
        <p:spPr>
          <a:xfrm>
            <a:off x="0" y="-1"/>
            <a:ext cx="438912" cy="6180993"/>
          </a:xfrm>
          <a:custGeom>
            <a:avLst/>
            <a:gdLst/>
            <a:ahLst/>
            <a:cxnLst/>
            <a:rect l="l" t="t" r="r" b="b"/>
            <a:pathLst>
              <a:path w="841375" h="6541770">
                <a:moveTo>
                  <a:pt x="0" y="6541655"/>
                </a:moveTo>
                <a:lnTo>
                  <a:pt x="841247" y="6541655"/>
                </a:lnTo>
                <a:lnTo>
                  <a:pt x="841247" y="0"/>
                </a:lnTo>
                <a:lnTo>
                  <a:pt x="0" y="0"/>
                </a:lnTo>
                <a:lnTo>
                  <a:pt x="0" y="6541655"/>
                </a:lnTo>
                <a:close/>
              </a:path>
            </a:pathLst>
          </a:custGeom>
          <a:solidFill>
            <a:srgbClr val="002639"/>
          </a:solidFill>
        </p:spPr>
        <p:txBody>
          <a:bodyPr wrap="square" lIns="0" tIns="0" rIns="0" bIns="0" rtlCol="0"/>
          <a:lstStyle/>
          <a:p>
            <a:endParaRPr sz="1350" b="0" i="0" dirty="0"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33AA5-C8F7-AF86-7676-E9DAC1F8B4B3}"/>
              </a:ext>
            </a:extLst>
          </p:cNvPr>
          <p:cNvSpPr/>
          <p:nvPr userDrawn="1"/>
        </p:nvSpPr>
        <p:spPr>
          <a:xfrm>
            <a:off x="0" y="6092964"/>
            <a:ext cx="647299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76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050872-29E6-8BF7-2717-0A57ECAABF40}"/>
              </a:ext>
            </a:extLst>
          </p:cNvPr>
          <p:cNvSpPr/>
          <p:nvPr userDrawn="1"/>
        </p:nvSpPr>
        <p:spPr>
          <a:xfrm>
            <a:off x="0" y="6180993"/>
            <a:ext cx="9144000" cy="677008"/>
          </a:xfrm>
          <a:prstGeom prst="rect">
            <a:avLst/>
          </a:prstGeom>
          <a:solidFill>
            <a:srgbClr val="00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CE7A1623-1F54-A1AA-9655-B1C07017F08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472990" cy="182880"/>
          </a:xfrm>
          <a:custGeom>
            <a:avLst/>
            <a:gdLst/>
            <a:ahLst/>
            <a:cxnLst/>
            <a:rect l="l" t="t" r="r" b="b"/>
            <a:pathLst>
              <a:path w="10278110" h="196850">
                <a:moveTo>
                  <a:pt x="10277856" y="0"/>
                </a:moveTo>
                <a:lnTo>
                  <a:pt x="0" y="0"/>
                </a:lnTo>
                <a:lnTo>
                  <a:pt x="0" y="196596"/>
                </a:lnTo>
                <a:lnTo>
                  <a:pt x="10277856" y="196596"/>
                </a:lnTo>
                <a:lnTo>
                  <a:pt x="1027785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350" b="0" i="0" dirty="0">
              <a:latin typeface="Calibri" panose="020F050202020403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1901328B-9AD8-F482-E45C-7EC021FA54D7}"/>
              </a:ext>
            </a:extLst>
          </p:cNvPr>
          <p:cNvSpPr/>
          <p:nvPr userDrawn="1"/>
        </p:nvSpPr>
        <p:spPr>
          <a:xfrm>
            <a:off x="0" y="-1"/>
            <a:ext cx="438912" cy="6180993"/>
          </a:xfrm>
          <a:custGeom>
            <a:avLst/>
            <a:gdLst/>
            <a:ahLst/>
            <a:cxnLst/>
            <a:rect l="l" t="t" r="r" b="b"/>
            <a:pathLst>
              <a:path w="841375" h="6541770">
                <a:moveTo>
                  <a:pt x="0" y="6541655"/>
                </a:moveTo>
                <a:lnTo>
                  <a:pt x="841247" y="6541655"/>
                </a:lnTo>
                <a:lnTo>
                  <a:pt x="841247" y="0"/>
                </a:lnTo>
                <a:lnTo>
                  <a:pt x="0" y="0"/>
                </a:lnTo>
                <a:lnTo>
                  <a:pt x="0" y="6541655"/>
                </a:lnTo>
                <a:close/>
              </a:path>
            </a:pathLst>
          </a:custGeom>
          <a:solidFill>
            <a:srgbClr val="002639"/>
          </a:solidFill>
        </p:spPr>
        <p:txBody>
          <a:bodyPr wrap="square" lIns="0" tIns="0" rIns="0" bIns="0" rtlCol="0"/>
          <a:lstStyle/>
          <a:p>
            <a:endParaRPr sz="1350" b="0" i="0" dirty="0">
              <a:latin typeface="Calibri" panose="020F050202020403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7BD6BF2-478F-3072-0CFD-66729C8A6A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551" y="4323538"/>
            <a:ext cx="4998443" cy="97147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200" b="0" i="0" kern="1800" cap="all" spc="75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SubTitle</a:t>
            </a:r>
            <a:r>
              <a:rPr lang="en-US" dirty="0"/>
              <a:t> </a:t>
            </a:r>
            <a:r>
              <a:rPr lang="en-US" dirty="0" err="1"/>
              <a:t>HEre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30D524-FEDA-BA42-5F99-5CAB3272CE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1551" y="972037"/>
            <a:ext cx="4998443" cy="3327779"/>
          </a:xfrm>
          <a:prstGeom prst="rect">
            <a:avLst/>
          </a:prstGeom>
        </p:spPr>
        <p:txBody>
          <a:bodyPr rIns="0" bIns="0" anchor="b">
            <a:noAutofit/>
          </a:bodyPr>
          <a:lstStyle>
            <a:lvl1pPr marL="0" indent="0" algn="l">
              <a:lnSpc>
                <a:spcPct val="75000"/>
              </a:lnSpc>
              <a:defRPr sz="4500" b="0" i="0" cap="all" spc="-113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2"/>
                </a:solidFill>
              </a:rPr>
              <a:t>Emphasis in gold</a:t>
            </a:r>
            <a:endParaRPr lang="en-US" dirty="0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AECB0412-D88E-1BF2-A8E1-A87D82FA0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990" y="-2"/>
            <a:ext cx="2671010" cy="6272784"/>
          </a:xfrm>
          <a:prstGeom prst="rect">
            <a:avLst/>
          </a:prstGeom>
          <a:solidFill>
            <a:schemeClr val="tx1"/>
          </a:solidFill>
          <a:effectLst>
            <a:glow rad="127000">
              <a:schemeClr val="accent1">
                <a:alpha val="0"/>
              </a:schemeClr>
            </a:glow>
          </a:effectLst>
        </p:spPr>
        <p:txBody>
          <a:bodyPr tIns="2560320" anchor="t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the icon to add an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879CE-7249-8BDE-EECD-05688FEF7501}"/>
              </a:ext>
            </a:extLst>
          </p:cNvPr>
          <p:cNvSpPr/>
          <p:nvPr userDrawn="1"/>
        </p:nvSpPr>
        <p:spPr>
          <a:xfrm>
            <a:off x="0" y="6092964"/>
            <a:ext cx="647299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8BD3A11B-5319-B8EC-999D-0D2697530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7" y="6388422"/>
            <a:ext cx="1408040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68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F21BF6-D76C-C7EB-4BCE-484F87D27C7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6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cap="all" baseline="0" dirty="0"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413241-A740-2137-EB49-F7237C0FC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" b="763"/>
          <a:stretch/>
        </p:blipFill>
        <p:spPr>
          <a:xfrm>
            <a:off x="2527262" y="-1050535"/>
            <a:ext cx="6889727" cy="895907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0F31616-93B7-358C-7C02-7C2316FC81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25" y="6387846"/>
            <a:ext cx="253301" cy="35158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3DD0927-D328-C404-61E0-FCB576FA83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550" y="4323538"/>
            <a:ext cx="7543800" cy="97147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200" b="0" i="0" kern="1800" cap="all" spc="75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SubTitle</a:t>
            </a:r>
            <a:r>
              <a:rPr lang="en-US" dirty="0"/>
              <a:t> </a:t>
            </a:r>
            <a:r>
              <a:rPr lang="en-US" dirty="0" err="1"/>
              <a:t>HEre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5D65AF-9EFC-7E3C-F00A-355C1C87C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1550" y="972037"/>
            <a:ext cx="7543800" cy="3327779"/>
          </a:xfrm>
          <a:prstGeom prst="rect">
            <a:avLst/>
          </a:prstGeom>
        </p:spPr>
        <p:txBody>
          <a:bodyPr rIns="0" bIns="0" anchor="b">
            <a:noAutofit/>
          </a:bodyPr>
          <a:lstStyle>
            <a:lvl1pPr marL="0" indent="0" algn="l">
              <a:lnSpc>
                <a:spcPct val="75000"/>
              </a:lnSpc>
              <a:defRPr sz="4500" b="0" i="0" cap="all" spc="-113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</a:lstStyle>
          <a:p>
            <a:r>
              <a:rPr lang="en-US" dirty="0"/>
              <a:t>SPLIT Divider TITLE FOR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Emphasis in gold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69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413241-A740-2137-EB49-F7237C0FC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" b="763"/>
          <a:stretch/>
        </p:blipFill>
        <p:spPr>
          <a:xfrm>
            <a:off x="2527262" y="-1050535"/>
            <a:ext cx="6889727" cy="8959070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354DCD-5DCA-7BB3-36EB-3BB057D0BE5F}"/>
              </a:ext>
            </a:extLst>
          </p:cNvPr>
          <p:cNvSpPr/>
          <p:nvPr userDrawn="1"/>
        </p:nvSpPr>
        <p:spPr>
          <a:xfrm>
            <a:off x="0" y="6269278"/>
            <a:ext cx="9144000" cy="588723"/>
          </a:xfrm>
          <a:prstGeom prst="rect">
            <a:avLst/>
          </a:prstGeom>
          <a:solidFill>
            <a:srgbClr val="00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5E2CB04-C7E2-07CC-3830-3E306876A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25" y="6387846"/>
            <a:ext cx="253301" cy="35158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3DD0927-D328-C404-61E0-FCB576FA83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550" y="4323538"/>
            <a:ext cx="7543800" cy="97147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200" b="0" i="0" kern="1800" cap="all" spc="75" baseline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SubTitle</a:t>
            </a:r>
            <a:r>
              <a:rPr lang="en-US" dirty="0"/>
              <a:t> </a:t>
            </a:r>
            <a:r>
              <a:rPr lang="en-US" dirty="0" err="1"/>
              <a:t>HEre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5D65AF-9EFC-7E3C-F00A-355C1C87C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1550" y="972037"/>
            <a:ext cx="7543800" cy="3327779"/>
          </a:xfrm>
          <a:prstGeom prst="rect">
            <a:avLst/>
          </a:prstGeom>
        </p:spPr>
        <p:txBody>
          <a:bodyPr rIns="0" bIns="0" anchor="b">
            <a:noAutofit/>
          </a:bodyPr>
          <a:lstStyle>
            <a:lvl1pPr marL="0" indent="0" algn="l">
              <a:lnSpc>
                <a:spcPct val="75000"/>
              </a:lnSpc>
              <a:defRPr sz="4500" b="0" i="0" cap="all" spc="-113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</a:lstStyle>
          <a:p>
            <a:r>
              <a:rPr lang="en-US" dirty="0"/>
              <a:t>SPLIT Divider TITLE FOR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Emphasis in gold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F25BC9-5E47-1ABA-DD85-DAEA7675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5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CA6E78-FEED-637D-E060-7FA224B0A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0366"/>
            <a:ext cx="7886700" cy="70750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SPLIT TITLE FOR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3160C7B-3AEC-CDD8-4A84-6CD8E6EFB3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650" y="2270102"/>
            <a:ext cx="7886700" cy="3673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F98A2DD-EF68-9E44-BAB1-23DE014F60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1432437"/>
            <a:ext cx="7886699" cy="778355"/>
          </a:xfrm>
        </p:spPr>
        <p:txBody>
          <a:bodyPr lIns="0" tIns="502920" rIns="0" bIns="9144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Subhead,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1999185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C90413D-92E6-9964-9312-7897E083438E}"/>
              </a:ext>
            </a:extLst>
          </p:cNvPr>
          <p:cNvSpPr/>
          <p:nvPr userDrawn="1"/>
        </p:nvSpPr>
        <p:spPr>
          <a:xfrm>
            <a:off x="0" y="0"/>
            <a:ext cx="7023269" cy="764704"/>
          </a:xfrm>
          <a:prstGeom prst="rect">
            <a:avLst/>
          </a:prstGeom>
          <a:solidFill>
            <a:srgbClr val="00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F0C28CF-BF0B-4CE3-AD07-1F5676BB3B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321F-2CB4-4CB6-A495-7F86F9B18FC7}" type="datetime1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7023269" cy="764704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E7D032-0BA0-8B08-30AE-72E519614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5" y="92247"/>
            <a:ext cx="1993265" cy="5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269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A8BFC38B-C295-1B8D-1371-7388C0AEA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6"/>
            <a:ext cx="7886699" cy="707501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69BD4CF-794A-7467-2C8E-44707EB896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50" y="2632766"/>
            <a:ext cx="7886699" cy="331083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08E287-EED4-FB27-3F5E-09B1ECF542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1421178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2136B11-2EC8-CF79-DC21-D0D1305128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1795101"/>
            <a:ext cx="7886699" cy="778355"/>
          </a:xfrm>
        </p:spPr>
        <p:txBody>
          <a:bodyPr wrap="square" lIns="0" tIns="502920" rIns="0" bIns="9144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Subhead, Align Top of Box to bottom of SUBTITLE</a:t>
            </a:r>
          </a:p>
        </p:txBody>
      </p:sp>
    </p:spTree>
    <p:extLst>
      <p:ext uri="{BB962C8B-B14F-4D97-AF65-F5344CB8AC3E}">
        <p14:creationId xmlns:p14="http://schemas.microsoft.com/office/powerpoint/2010/main" val="92402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5D3CBAA-02B8-C942-F227-EF99A2EA2A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50" y="2632766"/>
            <a:ext cx="7886699" cy="331083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B143A2-82C5-C7BA-B3C0-C584F27786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1421178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 algn="ctr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4666ACE-76F3-CC26-CE1D-DE7232716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1795101"/>
            <a:ext cx="7886699" cy="778355"/>
          </a:xfrm>
        </p:spPr>
        <p:txBody>
          <a:bodyPr wrap="square" lIns="0" tIns="502920" rIns="0" bIns="9144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Subhead, Align Top of Box to bottom of SUBTITLE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918352E-3D6C-C85B-3619-6CC4A65909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0366"/>
            <a:ext cx="7886700" cy="707501"/>
          </a:xfr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en-US" dirty="0"/>
              <a:t>SPLIT TITLE FOR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6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CA6E78-FEED-637D-E060-7FA224B0A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0366"/>
            <a:ext cx="5486401" cy="707501"/>
          </a:xfrm>
        </p:spPr>
        <p:txBody>
          <a:bodyPr>
            <a:spAutoFit/>
          </a:bodyPr>
          <a:lstStyle/>
          <a:p>
            <a:r>
              <a:rPr lang="en-US" dirty="0"/>
              <a:t>SPLIT TITLE FOR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2566B4-D6D1-872D-6351-B7CB00CAE282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E3C5D709-0257-C2D2-C992-1BB239AB7D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990" y="-1"/>
            <a:ext cx="2671010" cy="6263640"/>
          </a:xfrm>
          <a:prstGeom prst="rect">
            <a:avLst/>
          </a:prstGeom>
          <a:solidFill>
            <a:schemeClr val="tx1"/>
          </a:solidFill>
          <a:effectLst>
            <a:glow rad="127000">
              <a:schemeClr val="accent1">
                <a:alpha val="0"/>
              </a:schemeClr>
            </a:glow>
          </a:effectLst>
        </p:spPr>
        <p:txBody>
          <a:bodyPr tIns="2560320" anchor="t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the icon to add an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062C8AF-BF34-E172-5546-90509BFB5F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50" y="2274556"/>
            <a:ext cx="5486401" cy="366904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BF33D2D-85A9-185E-2E38-A7F31A86F5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1436892"/>
            <a:ext cx="5486400" cy="778355"/>
          </a:xfrm>
        </p:spPr>
        <p:txBody>
          <a:bodyPr wrap="square" lIns="0" tIns="502920" rIns="0" bIns="9144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Subhead,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1476930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00">
          <p15:clr>
            <a:srgbClr val="FBAE40"/>
          </p15:clr>
        </p15:guide>
        <p15:guide id="2" pos="51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93BFA7-F7FE-BCCA-9FED-E146B76EE62B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F143E096-D754-937E-E2DB-EBEA927765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990" y="-1"/>
            <a:ext cx="2671010" cy="6272784"/>
          </a:xfrm>
          <a:prstGeom prst="rect">
            <a:avLst/>
          </a:prstGeom>
          <a:solidFill>
            <a:schemeClr val="tx1"/>
          </a:solidFill>
          <a:effectLst>
            <a:glow rad="127000">
              <a:schemeClr val="accent1">
                <a:alpha val="0"/>
              </a:schemeClr>
            </a:glow>
          </a:effectLst>
        </p:spPr>
        <p:txBody>
          <a:bodyPr tIns="2560320" anchor="t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the icon to add an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ECC21276-C721-59B1-A9DC-4A0BBE875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6"/>
            <a:ext cx="5486399" cy="707501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4B83EE3-9715-6697-55D6-0EF1BEE224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50" y="2632766"/>
            <a:ext cx="5486400" cy="331083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7079BB9-C2AE-7AEB-2501-4D6C5B10C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1421178"/>
            <a:ext cx="54863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D3F1D33-79CB-5648-9F10-AF3468C5B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1795101"/>
            <a:ext cx="5486399" cy="778355"/>
          </a:xfrm>
        </p:spPr>
        <p:txBody>
          <a:bodyPr wrap="square" lIns="0" tIns="502920" rIns="0" bIns="9144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Subhead, Align Top of Box to bottom of SUBTITLE</a:t>
            </a:r>
          </a:p>
        </p:txBody>
      </p:sp>
    </p:spTree>
    <p:extLst>
      <p:ext uri="{BB962C8B-B14F-4D97-AF65-F5344CB8AC3E}">
        <p14:creationId xmlns:p14="http://schemas.microsoft.com/office/powerpoint/2010/main" val="552284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E653629-EBF5-DCA6-1424-377E38E26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444" y="1828800"/>
            <a:ext cx="3840480" cy="553660"/>
          </a:xfrm>
          <a:solidFill>
            <a:srgbClr val="45667F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77C6B2C-66F6-4D8C-B7BE-6651B0928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1077" y="1828800"/>
            <a:ext cx="3840480" cy="553660"/>
          </a:xfrm>
          <a:solidFill>
            <a:srgbClr val="449EA6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A3C6060-B342-4D60-EB57-6FA31F8655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651" y="2559308"/>
            <a:ext cx="3840480" cy="3384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4D250A5D-93B5-CD2F-0891-2E7B46286C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71077" y="2559308"/>
            <a:ext cx="3840480" cy="3384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5FE7345E-6CD7-4F02-F88F-94DFC1505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5"/>
            <a:ext cx="7886700" cy="361253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FB72DAE-5A88-E0D8-6FD8-C6794A2E87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976933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199065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F53169C-E05A-2795-CEFA-768CD728D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403" y="1828800"/>
            <a:ext cx="3838628" cy="553660"/>
          </a:xfrm>
          <a:solidFill>
            <a:srgbClr val="45667F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072C65F-2F16-9ED1-0191-65CEFA124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4869" y="1828800"/>
            <a:ext cx="3840480" cy="553660"/>
          </a:xfrm>
          <a:solidFill>
            <a:srgbClr val="449EA6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BF162047-9A8F-805B-DC6C-C47F4D7B8FA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8650" y="2489890"/>
            <a:ext cx="3837934" cy="3453710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263003BF-E09D-170A-5695-1BDDF47DCF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74869" y="2489890"/>
            <a:ext cx="3840480" cy="3453710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2805D71-DD97-9FF3-6E26-C80CA2D22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5"/>
            <a:ext cx="7886700" cy="361253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48D8A2A-A9F7-6DA9-08E7-8146A033A4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976933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316648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E653629-EBF5-DCA6-1424-377E38E26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839993"/>
            <a:ext cx="2473376" cy="553660"/>
          </a:xfrm>
          <a:solidFill>
            <a:srgbClr val="45667F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77C6B2C-66F6-4D8C-B7BE-6651B0928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26744" y="1839993"/>
            <a:ext cx="2485556" cy="553660"/>
          </a:xfrm>
          <a:solidFill>
            <a:srgbClr val="449EA6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7F74859-B106-6237-3C75-474E7FB430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6352" y="1839993"/>
            <a:ext cx="2485556" cy="553660"/>
          </a:xfrm>
          <a:solidFill>
            <a:srgbClr val="002639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A3C6060-B342-4D60-EB57-6FA31F8655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6811" y="2570502"/>
            <a:ext cx="2474767" cy="3373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4D250A5D-93B5-CD2F-0891-2E7B46286C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38838" y="2570502"/>
            <a:ext cx="2474767" cy="3373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9ACED5B5-B797-0781-A174-54E114651E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71647" y="2570502"/>
            <a:ext cx="2474767" cy="3373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4452D385-F6A6-E498-AF33-4142D8CF4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5"/>
            <a:ext cx="7886700" cy="361253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99FDC05-79AB-F29C-7457-872265BDE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976933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67418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F53169C-E05A-2795-CEFA-768CD728D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828800"/>
            <a:ext cx="2473376" cy="553660"/>
          </a:xfrm>
          <a:solidFill>
            <a:srgbClr val="45667F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072C65F-2F16-9ED1-0191-65CEFA124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26744" y="1828800"/>
            <a:ext cx="2485556" cy="553660"/>
          </a:xfrm>
          <a:solidFill>
            <a:srgbClr val="449EA6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C00F133-0D66-2459-A854-B4A77EDFB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6352" y="1828800"/>
            <a:ext cx="2485556" cy="553660"/>
          </a:xfrm>
          <a:solidFill>
            <a:srgbClr val="002639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BF162047-9A8F-805B-DC6C-C47F4D7B8FA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8650" y="2489890"/>
            <a:ext cx="2472929" cy="3453710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263003BF-E09D-170A-5695-1BDDF47DCF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39371" y="2489890"/>
            <a:ext cx="2472929" cy="3453710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4DB8F235-DF47-0D2A-DD7C-2B437B1D4AB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50092" y="2489890"/>
            <a:ext cx="2472929" cy="3453710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5027D0B1-D2E4-E476-7726-389ABF3A3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5"/>
            <a:ext cx="7886700" cy="361253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0D10FD1-F2AF-0925-3724-B302168F83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976933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1972411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6AA608D-36C2-94BA-52C8-9146B35E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57" y="1828801"/>
            <a:ext cx="1811678" cy="644577"/>
          </a:xfrm>
          <a:solidFill>
            <a:srgbClr val="45667F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A474C55-A22E-6356-B1AA-C069B4430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45978" y="1828801"/>
            <a:ext cx="1820600" cy="644577"/>
          </a:xfrm>
          <a:solidFill>
            <a:srgbClr val="449EA6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D5988A8-70AD-65A7-9F1E-9FE3993469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77421" y="1828801"/>
            <a:ext cx="1811678" cy="644577"/>
          </a:xfrm>
          <a:solidFill>
            <a:srgbClr val="002639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8921ECC-2A52-390D-A05D-E7490D428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9943" y="1828801"/>
            <a:ext cx="1820600" cy="644577"/>
          </a:xfrm>
          <a:solidFill>
            <a:srgbClr val="E5A713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1B9097-A271-E7E3-B2B1-5DCACFCC62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650" y="2649460"/>
            <a:ext cx="1806485" cy="3294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9092426-1EA5-A9C5-4DD9-6AE1A4CF458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4486" y="2649460"/>
            <a:ext cx="1806485" cy="3294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195E659-63AF-AD76-F2AA-3A0FD391D8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81105" y="2649460"/>
            <a:ext cx="1806485" cy="3294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5141B5E-D6EA-5749-FDE3-A66F830168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17723" y="2649460"/>
            <a:ext cx="1806485" cy="3294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7F80B7F7-DFF1-E319-2EA4-05C2DF6D7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5"/>
            <a:ext cx="7886700" cy="361253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87BF16E-1B52-FD82-09E5-17D6508A1A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976933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3896418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mparison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DFBFCA5E-0DA4-2936-46E6-9F8D9F1508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3888" y="2553016"/>
            <a:ext cx="1810941" cy="3390585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06B133-1AE3-0433-02F8-B975654EFE0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50808" y="2553016"/>
            <a:ext cx="1810941" cy="3390585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B02D0BC-95DA-0055-CE47-F886AC47A4A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77422" y="2553016"/>
            <a:ext cx="1810941" cy="3390585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C99341F5-6725-C1BC-3D33-7E48AAA97AD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709172" y="2553016"/>
            <a:ext cx="1810941" cy="3390585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6AA608D-36C2-94BA-52C8-9146B35E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57" y="1830232"/>
            <a:ext cx="1811678" cy="644577"/>
          </a:xfrm>
          <a:solidFill>
            <a:srgbClr val="45667F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A474C55-A22E-6356-B1AA-C069B4430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45978" y="1830232"/>
            <a:ext cx="1820600" cy="644577"/>
          </a:xfrm>
          <a:solidFill>
            <a:srgbClr val="449EA6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D5988A8-70AD-65A7-9F1E-9FE3993469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77421" y="1830232"/>
            <a:ext cx="1811678" cy="644577"/>
          </a:xfrm>
          <a:solidFill>
            <a:srgbClr val="002639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8921ECC-2A52-390D-A05D-E7490D428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9943" y="1830232"/>
            <a:ext cx="1820600" cy="644577"/>
          </a:xfrm>
          <a:solidFill>
            <a:srgbClr val="E5A713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C13510F4-04E7-A1FB-47CA-448A95189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5"/>
            <a:ext cx="7886700" cy="361253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69D2482-C4B5-5EA1-2D7B-053A8762D4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976933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1347851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9" b="92555"/>
          <a:stretch/>
        </p:blipFill>
        <p:spPr>
          <a:xfrm>
            <a:off x="0" y="0"/>
            <a:ext cx="7023269" cy="76470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7" t="92201" r="2090"/>
          <a:stretch/>
        </p:blipFill>
        <p:spPr>
          <a:xfrm>
            <a:off x="7023269" y="33882"/>
            <a:ext cx="2120731" cy="730821"/>
          </a:xfrm>
          <a:prstGeom prst="rect">
            <a:avLst/>
          </a:prstGeom>
        </p:spPr>
      </p:pic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8464" y="6492875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F0C28CF-BF0B-4CE3-AD07-1F5676BB3B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321F-2CB4-4CB6-A495-7F86F9B18FC7}" type="datetime1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CF14C-4E62-CE26-B387-D7872639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43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F21BF6-D76C-C7EB-4BCE-484F87D27C7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6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cap="all" baseline="0" dirty="0"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413241-A740-2137-EB49-F7237C0FC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" b="763"/>
          <a:stretch/>
        </p:blipFill>
        <p:spPr>
          <a:xfrm>
            <a:off x="2527262" y="-1050535"/>
            <a:ext cx="6889727" cy="8959070"/>
          </a:xfrm>
          <a:prstGeom prst="rect">
            <a:avLst/>
          </a:prstGeom>
          <a:ln>
            <a:noFill/>
          </a:ln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3DD0927-D328-C404-61E0-FCB576FA83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550" y="4323538"/>
            <a:ext cx="7543800" cy="97147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200" b="0" i="0" kern="1800" cap="all" spc="75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SubTitle</a:t>
            </a:r>
            <a:r>
              <a:rPr lang="en-US" dirty="0"/>
              <a:t> </a:t>
            </a:r>
            <a:r>
              <a:rPr lang="en-US" dirty="0" err="1"/>
              <a:t>HEre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89E64-F586-67E3-F7B7-11F4AE3BA9BE}"/>
              </a:ext>
            </a:extLst>
          </p:cNvPr>
          <p:cNvSpPr txBox="1"/>
          <p:nvPr userDrawn="1"/>
        </p:nvSpPr>
        <p:spPr>
          <a:xfrm>
            <a:off x="971550" y="3376486"/>
            <a:ext cx="397192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500" spc="-11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A3B8C77-FB9A-41D1-2611-5D5DB9815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82" y="5773507"/>
            <a:ext cx="2455669" cy="6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34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 slide_BG_ima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210"/>
            <a:ext cx="9144000" cy="6858000"/>
          </a:xfrm>
          <a:prstGeom prst="rect">
            <a:avLst/>
          </a:prstGeom>
        </p:spPr>
      </p:pic>
      <p:pic>
        <p:nvPicPr>
          <p:cNvPr id="7" name="Picture 6" descr="Title-slide-with-image_BG_0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258733"/>
            <a:ext cx="9144001" cy="261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34" y="4916878"/>
            <a:ext cx="4558675" cy="1102941"/>
          </a:xfrm>
          <a:effectLst/>
        </p:spPr>
        <p:txBody>
          <a:bodyPr anchor="b">
            <a:normAutofit/>
          </a:bodyPr>
          <a:lstStyle>
            <a:lvl1pPr algn="l">
              <a:lnSpc>
                <a:spcPts val="4600"/>
              </a:lnSpc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34" y="6054183"/>
            <a:ext cx="4558675" cy="587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80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2670219" y="3288039"/>
            <a:ext cx="6576082" cy="1588"/>
          </a:xfrm>
          <a:prstGeom prst="line">
            <a:avLst/>
          </a:prstGeom>
          <a:ln>
            <a:solidFill>
              <a:srgbClr val="E89A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 bwMode="auto">
          <a:xfrm>
            <a:off x="9041078" y="2781300"/>
            <a:ext cx="452688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265113" indent="-265113" algn="r" defTabSz="457200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</a:pPr>
            <a:endParaRPr lang="en-US" dirty="0">
              <a:solidFill>
                <a:prstClr val="black"/>
              </a:solidFill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6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with Depar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header slide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67"/>
            <a:ext cx="9144000" cy="638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44" y="2391855"/>
            <a:ext cx="5746589" cy="1940760"/>
          </a:xfrm>
          <a:effectLst/>
        </p:spPr>
        <p:txBody>
          <a:bodyPr anchor="b">
            <a:normAutofit/>
          </a:bodyPr>
          <a:lstStyle>
            <a:lvl1pPr algn="r">
              <a:lnSpc>
                <a:spcPts val="6600"/>
              </a:lnSpc>
              <a:defRPr sz="4800" b="0" cap="none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944" y="4504785"/>
            <a:ext cx="5746589" cy="20860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ts val="2200"/>
              </a:lnSpc>
              <a:buNone/>
              <a:defRPr sz="24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 rot="5400000">
            <a:off x="-655570" y="4220684"/>
            <a:ext cx="4041787" cy="3841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="1" cap="all" baseline="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DEPARTMENT NAME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6316426" y="2083197"/>
            <a:ext cx="416639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 rot="5400000">
            <a:off x="-962806" y="4220684"/>
            <a:ext cx="4041787" cy="3841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cap="all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REGION</a:t>
            </a:r>
          </a:p>
        </p:txBody>
      </p:sp>
    </p:spTree>
    <p:extLst>
      <p:ext uri="{BB962C8B-B14F-4D97-AF65-F5344CB8AC3E}">
        <p14:creationId xmlns:p14="http://schemas.microsoft.com/office/powerpoint/2010/main" val="33315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1439999"/>
            <a:ext cx="8416800" cy="444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1800000" indent="0">
              <a:spcBef>
                <a:spcPts val="600"/>
              </a:spcBef>
              <a:buSzPct val="100000"/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6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88215"/>
            <a:ext cx="655607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4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 slide_BG_ima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210"/>
            <a:ext cx="9144000" cy="6858000"/>
          </a:xfrm>
          <a:prstGeom prst="rect">
            <a:avLst/>
          </a:prstGeom>
        </p:spPr>
      </p:pic>
      <p:pic>
        <p:nvPicPr>
          <p:cNvPr id="7" name="Picture 6" descr="Title-slide-with-image_BG_0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258733"/>
            <a:ext cx="9144001" cy="261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34" y="4916878"/>
            <a:ext cx="4558675" cy="1102941"/>
          </a:xfrm>
          <a:effectLst/>
        </p:spPr>
        <p:txBody>
          <a:bodyPr anchor="b">
            <a:normAutofit/>
          </a:bodyPr>
          <a:lstStyle>
            <a:lvl1pPr algn="l">
              <a:lnSpc>
                <a:spcPts val="4600"/>
              </a:lnSpc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34" y="6054183"/>
            <a:ext cx="4558675" cy="587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80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2670219" y="3288039"/>
            <a:ext cx="6576082" cy="1588"/>
          </a:xfrm>
          <a:prstGeom prst="line">
            <a:avLst/>
          </a:prstGeom>
          <a:ln>
            <a:solidFill>
              <a:srgbClr val="E89A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 bwMode="auto">
          <a:xfrm>
            <a:off x="9041078" y="2781300"/>
            <a:ext cx="452688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265113" indent="-265113" algn="r" defTabSz="457200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</a:pPr>
            <a:endParaRPr lang="en-US" dirty="0">
              <a:solidFill>
                <a:prstClr val="black"/>
              </a:solidFill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2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412000"/>
            <a:ext cx="8416801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88215"/>
            <a:ext cx="655607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3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412000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2412000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709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91048-7E33-4DD8-8670-03442EE681CE}" type="datetime1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50" r:id="rId3"/>
    <p:sldLayoutId id="2147483690" r:id="rId4"/>
    <p:sldLayoutId id="2147483691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D2D71CCE-175C-82D7-8AAC-C8A72E13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0365"/>
            <a:ext cx="7886700" cy="1228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BBE76-5D8A-2659-A6BA-D5E98EAF75E1}"/>
              </a:ext>
            </a:extLst>
          </p:cNvPr>
          <p:cNvSpPr/>
          <p:nvPr userDrawn="1"/>
        </p:nvSpPr>
        <p:spPr>
          <a:xfrm>
            <a:off x="0" y="6269278"/>
            <a:ext cx="9144000" cy="588723"/>
          </a:xfrm>
          <a:prstGeom prst="rect">
            <a:avLst/>
          </a:prstGeom>
          <a:solidFill>
            <a:srgbClr val="00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23B6981-023C-DAA6-F643-17B79DA6EA4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25" y="6387846"/>
            <a:ext cx="253301" cy="35158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A07D7ED-22C3-CFC0-ABFB-27114579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047" y="6387846"/>
            <a:ext cx="25330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75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818A6-B0AD-75F6-A0D6-0189DA30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117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015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/>
  <p:txStyles>
    <p:titleStyle>
      <a:lvl1pPr algn="l" defTabSz="685800" rtl="0" eaLnBrk="1" latinLnBrk="0" hangingPunct="1">
        <a:lnSpc>
          <a:spcPct val="75000"/>
        </a:lnSpc>
        <a:spcBef>
          <a:spcPct val="0"/>
        </a:spcBef>
        <a:buNone/>
        <a:defRPr sz="3000" b="0" i="0" kern="1200" cap="all" baseline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+mj-cs"/>
        </a:defRPr>
      </a:lvl1pPr>
    </p:titleStyle>
    <p:bodyStyle>
      <a:lvl1pPr marL="130302" indent="-130302" algn="l" defTabSz="685800" rtl="0" eaLnBrk="1" latinLnBrk="0" hangingPunct="1">
        <a:lnSpc>
          <a:spcPct val="85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260604" indent="-130302" algn="l" defTabSz="6858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390906" indent="-130302" algn="l" defTabSz="6858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521208" indent="-130302" algn="l" defTabSz="6858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651510" indent="-130302" algn="l" defTabSz="6858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28">
          <p15:clr>
            <a:srgbClr val="F26B43"/>
          </p15:clr>
        </p15:guide>
        <p15:guide id="3" pos="715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www.hyster-yale.com/Home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hqms.hgihost.com/nmhg/login.aspx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占位符 18"/>
          <p:cNvSpPr>
            <a:spLocks noGrp="1"/>
          </p:cNvSpPr>
          <p:nvPr>
            <p:ph type="subTitle" idx="1"/>
          </p:nvPr>
        </p:nvSpPr>
        <p:spPr>
          <a:xfrm>
            <a:off x="971551" y="4869160"/>
            <a:ext cx="4998443" cy="425856"/>
          </a:xfrm>
        </p:spPr>
        <p:txBody>
          <a:bodyPr>
            <a:noAutofit/>
          </a:bodyPr>
          <a:lstStyle/>
          <a:p>
            <a:pPr algn="ctr"/>
            <a:r>
              <a:rPr lang="en-US" altLang="zh-CN" sz="2400" dirty="0"/>
              <a:t>China I.O.S Team</a:t>
            </a:r>
            <a:endParaRPr lang="zh-CN" altLang="en-US" sz="2400" dirty="0"/>
          </a:p>
        </p:txBody>
      </p:sp>
      <p:sp>
        <p:nvSpPr>
          <p:cNvPr id="17" name="标题 16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zh-CN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Supplier Corrective Action Request (SCAR)</a:t>
            </a:r>
            <a:br>
              <a:rPr lang="en-US" altLang="zh-CN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供应商纠正措施报告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1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7C4368-7475-4F37-A361-2032B858548A}"/>
              </a:ext>
            </a:extLst>
          </p:cNvPr>
          <p:cNvSpPr/>
          <p:nvPr/>
        </p:nvSpPr>
        <p:spPr>
          <a:xfrm>
            <a:off x="66487" y="961357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  <a:ea typeface="宋体" pitchFamily="2" charset="-122"/>
              </a:rPr>
              <a:t>临时措施：</a:t>
            </a:r>
            <a:endParaRPr lang="en-US" altLang="zh-CN" sz="2000" b="1" dirty="0">
              <a:ea typeface="宋体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3C1444A-4F91-4774-8164-49F7FAF9C1DD}"/>
              </a:ext>
            </a:extLst>
          </p:cNvPr>
          <p:cNvSpPr/>
          <p:nvPr/>
        </p:nvSpPr>
        <p:spPr>
          <a:xfrm>
            <a:off x="1475656" y="40050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+mn-ea"/>
              </a:rPr>
              <a:t>临时措施包括以下内容：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+mn-ea"/>
              </a:rPr>
              <a:t>具体进行哪些措施？</a:t>
            </a:r>
            <a:endParaRPr lang="en-US" altLang="zh-CN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+mn-ea"/>
              </a:rPr>
              <a:t>措施何时开始，何时结束？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+mn-ea"/>
              </a:rPr>
              <a:t>经围堵的物料是怎样标识的？</a:t>
            </a:r>
            <a:endParaRPr lang="en-US" altLang="zh-CN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谁负责实施措施？</a:t>
            </a:r>
            <a:endParaRPr lang="en-US" altLang="zh-CN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在库件排查结果。 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 </a:t>
            </a:r>
            <a:endParaRPr lang="zh-CN" altLang="en-US" dirty="0"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97E242-C533-406B-A1F7-95DE42B8D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556792"/>
            <a:ext cx="9088051" cy="19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6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E27D3C8-656C-49B7-9662-AE28EFADA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28" y="818003"/>
            <a:ext cx="5953125" cy="95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根本原因分析</a:t>
            </a:r>
            <a:r>
              <a:rPr lang="en-US" altLang="zh-CN" sz="2000" b="1" dirty="0">
                <a:latin typeface="Tahoma" panose="020B0604030504040204" pitchFamily="34" charset="0"/>
                <a:cs typeface="Tahoma" panose="020B0604030504040204" pitchFamily="34" charset="0"/>
              </a:rPr>
              <a:t>——</a:t>
            </a: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制造原因</a:t>
            </a:r>
            <a:endParaRPr lang="en-US" altLang="zh-CN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altLang="zh-CN" sz="2000" b="1" dirty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zh-CN" altLang="en-US" sz="2000" dirty="0"/>
              <a:t>为什么锂电池</a:t>
            </a:r>
            <a:r>
              <a:rPr lang="en-US" altLang="zh-CN" sz="2000" dirty="0"/>
              <a:t>(4815</a:t>
            </a:r>
            <a:r>
              <a:rPr lang="zh-CN" altLang="en-US" sz="2000" dirty="0"/>
              <a:t>返工电池</a:t>
            </a:r>
            <a:r>
              <a:rPr lang="en-US" altLang="zh-CN" sz="2000" dirty="0"/>
              <a:t>)</a:t>
            </a:r>
            <a:r>
              <a:rPr lang="zh-CN" altLang="en-US" sz="2000" dirty="0"/>
              <a:t>没有电压输出</a:t>
            </a:r>
            <a:r>
              <a:rPr lang="en-US" altLang="zh-CN" sz="2000" dirty="0"/>
              <a:t>?</a:t>
            </a:r>
            <a:endParaRPr lang="en-US" altLang="zh-CN" sz="15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53A99A1-5478-4520-BE91-1D1867F0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35" y="1608289"/>
            <a:ext cx="191293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4">
            <a:extLst>
              <a:ext uri="{FF2B5EF4-FFF2-40B4-BE49-F238E27FC236}">
                <a16:creationId xmlns:a16="http://schemas.microsoft.com/office/drawing/2014/main" id="{47C2B4B1-7BB0-477C-A7E0-82E7A7C1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02" y="5241806"/>
            <a:ext cx="378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zh-CN" altLang="en-US" sz="2000" dirty="0">
                <a:solidFill>
                  <a:srgbClr val="FF0000"/>
                </a:solidFill>
              </a:rPr>
              <a:t>为什么内部连接极</a:t>
            </a:r>
            <a:r>
              <a:rPr lang="en-US" altLang="zh-CN" sz="2000" dirty="0">
                <a:solidFill>
                  <a:srgbClr val="FF0000"/>
                </a:solidFill>
              </a:rPr>
              <a:t>(</a:t>
            </a:r>
            <a:r>
              <a:rPr lang="zh-CN" altLang="en-US" sz="2000" dirty="0">
                <a:solidFill>
                  <a:srgbClr val="FF0000"/>
                </a:solidFill>
              </a:rPr>
              <a:t>极耳</a:t>
            </a:r>
            <a:r>
              <a:rPr lang="en-US" altLang="zh-CN" sz="2000" dirty="0">
                <a:solidFill>
                  <a:srgbClr val="FF0000"/>
                </a:solidFill>
              </a:rPr>
              <a:t>)</a:t>
            </a:r>
            <a:r>
              <a:rPr lang="zh-CN" altLang="en-US" sz="2000" dirty="0">
                <a:solidFill>
                  <a:srgbClr val="FF0000"/>
                </a:solidFill>
              </a:rPr>
              <a:t>发生断裂？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DD865D47-DD32-4E14-9EE3-AC4C3261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38" y="1753333"/>
            <a:ext cx="1404938" cy="70788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制造原因</a:t>
            </a:r>
            <a:r>
              <a:rPr lang="en-US" altLang="zh-CN" sz="2000" dirty="0">
                <a:latin typeface="Calibri" panose="020F0502020204030204" pitchFamily="34" charset="0"/>
                <a:cs typeface="Tahoma" panose="020B0604030504040204" pitchFamily="34" charset="0"/>
              </a:rPr>
              <a:t>Why Made ?</a:t>
            </a:r>
            <a:endParaRPr lang="en-US" altLang="zh-CN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2">
            <a:extLst>
              <a:ext uri="{FF2B5EF4-FFF2-40B4-BE49-F238E27FC236}">
                <a16:creationId xmlns:a16="http://schemas.microsoft.com/office/drawing/2014/main" id="{37E2F198-86A0-4E07-B334-220F21A798F6}"/>
              </a:ext>
            </a:extLst>
          </p:cNvPr>
          <p:cNvCxnSpPr>
            <a:stCxn id="11" idx="2"/>
          </p:cNvCxnSpPr>
          <p:nvPr/>
        </p:nvCxnSpPr>
        <p:spPr>
          <a:xfrm flipH="1">
            <a:off x="1231813" y="2461219"/>
            <a:ext cx="794" cy="1184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>
            <a:extLst>
              <a:ext uri="{FF2B5EF4-FFF2-40B4-BE49-F238E27FC236}">
                <a16:creationId xmlns:a16="http://schemas.microsoft.com/office/drawing/2014/main" id="{88F2041E-9F0F-404C-843F-F3800CF0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297" y="2432201"/>
            <a:ext cx="2503488" cy="5847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耳杆焊锡强度弱，与电池碰撞时容易折断</a:t>
            </a:r>
            <a:endParaRPr lang="en-US" altLang="zh-CN" sz="16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BF90FC22-B5EE-431E-B933-2B83A2600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247" y="3202139"/>
            <a:ext cx="2503488" cy="83099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部分电池因电池盒尺寸过大而返工，返工时耳极焊料变弱</a:t>
            </a:r>
            <a:endParaRPr lang="en-US" altLang="zh-CN" sz="16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3599B25-4DE2-45E1-913A-1F6B38DAB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935" y="4283528"/>
            <a:ext cx="2501900" cy="83099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操作人员通过敲击电池盒将电池盒拆下，因为用手无法顺利取出电池盒</a:t>
            </a:r>
            <a:endParaRPr lang="en-US" altLang="zh-CN" sz="16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Bent Arrow 17">
            <a:extLst>
              <a:ext uri="{FF2B5EF4-FFF2-40B4-BE49-F238E27FC236}">
                <a16:creationId xmlns:a16="http://schemas.microsoft.com/office/drawing/2014/main" id="{76735949-70E0-46C9-AD32-8574E8CC82A7}"/>
              </a:ext>
            </a:extLst>
          </p:cNvPr>
          <p:cNvSpPr/>
          <p:nvPr/>
        </p:nvSpPr>
        <p:spPr>
          <a:xfrm flipH="1">
            <a:off x="4414698" y="2616351"/>
            <a:ext cx="569913" cy="585788"/>
          </a:xfrm>
          <a:prstGeom prst="bentArrow">
            <a:avLst>
              <a:gd name="adj1" fmla="val 25314"/>
              <a:gd name="adj2" fmla="val 24221"/>
              <a:gd name="adj3" fmla="val 25000"/>
              <a:gd name="adj4" fmla="val 42191"/>
            </a:avLst>
          </a:prstGeom>
          <a:solidFill>
            <a:srgbClr val="00B0F0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chemeClr val="tx1"/>
              </a:solidFill>
            </a:endParaRPr>
          </a:p>
        </p:txBody>
      </p:sp>
      <p:sp>
        <p:nvSpPr>
          <p:cNvPr id="17" name="Bent Arrow 17">
            <a:extLst>
              <a:ext uri="{FF2B5EF4-FFF2-40B4-BE49-F238E27FC236}">
                <a16:creationId xmlns:a16="http://schemas.microsoft.com/office/drawing/2014/main" id="{37D4918E-40AA-4A04-9925-39FA9AE51E26}"/>
              </a:ext>
            </a:extLst>
          </p:cNvPr>
          <p:cNvSpPr/>
          <p:nvPr/>
        </p:nvSpPr>
        <p:spPr>
          <a:xfrm flipH="1">
            <a:off x="5643885" y="3705444"/>
            <a:ext cx="569912" cy="585787"/>
          </a:xfrm>
          <a:prstGeom prst="bentArrow">
            <a:avLst>
              <a:gd name="adj1" fmla="val 25314"/>
              <a:gd name="adj2" fmla="val 24221"/>
              <a:gd name="adj3" fmla="val 25000"/>
              <a:gd name="adj4" fmla="val 42191"/>
            </a:avLst>
          </a:prstGeom>
          <a:solidFill>
            <a:srgbClr val="00B0F0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chemeClr val="tx1"/>
              </a:solidFill>
            </a:endParaRPr>
          </a:p>
        </p:txBody>
      </p:sp>
      <p:sp>
        <p:nvSpPr>
          <p:cNvPr id="18" name="Bent Arrow 6">
            <a:extLst>
              <a:ext uri="{FF2B5EF4-FFF2-40B4-BE49-F238E27FC236}">
                <a16:creationId xmlns:a16="http://schemas.microsoft.com/office/drawing/2014/main" id="{994B35A4-9C0C-499D-AA52-43036E38BFA1}"/>
              </a:ext>
            </a:extLst>
          </p:cNvPr>
          <p:cNvSpPr/>
          <p:nvPr/>
        </p:nvSpPr>
        <p:spPr>
          <a:xfrm flipV="1">
            <a:off x="2631603" y="3026501"/>
            <a:ext cx="609600" cy="500062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FF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chemeClr val="tx1"/>
              </a:solidFill>
            </a:endParaRPr>
          </a:p>
        </p:txBody>
      </p:sp>
      <p:sp>
        <p:nvSpPr>
          <p:cNvPr id="19" name="Bent Arrow 6">
            <a:extLst>
              <a:ext uri="{FF2B5EF4-FFF2-40B4-BE49-F238E27FC236}">
                <a16:creationId xmlns:a16="http://schemas.microsoft.com/office/drawing/2014/main" id="{AF0EE1F8-9D72-435E-9885-2B1822EA802C}"/>
              </a:ext>
            </a:extLst>
          </p:cNvPr>
          <p:cNvSpPr/>
          <p:nvPr/>
        </p:nvSpPr>
        <p:spPr>
          <a:xfrm flipV="1">
            <a:off x="3822288" y="4056018"/>
            <a:ext cx="609600" cy="498475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FF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chemeClr val="tx1"/>
              </a:solidFill>
            </a:endParaRPr>
          </a:p>
        </p:txBody>
      </p:sp>
      <p:cxnSp>
        <p:nvCxnSpPr>
          <p:cNvPr id="20" name="Straight Connector 3">
            <a:extLst>
              <a:ext uri="{FF2B5EF4-FFF2-40B4-BE49-F238E27FC236}">
                <a16:creationId xmlns:a16="http://schemas.microsoft.com/office/drawing/2014/main" id="{885405DE-C909-4DFB-A86E-4C255CBACAC6}"/>
              </a:ext>
            </a:extLst>
          </p:cNvPr>
          <p:cNvCxnSpPr>
            <a:cxnSpLocks/>
          </p:cNvCxnSpPr>
          <p:nvPr/>
        </p:nvCxnSpPr>
        <p:spPr>
          <a:xfrm flipH="1">
            <a:off x="1234837" y="2654761"/>
            <a:ext cx="7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ent Arrow 17">
            <a:extLst>
              <a:ext uri="{FF2B5EF4-FFF2-40B4-BE49-F238E27FC236}">
                <a16:creationId xmlns:a16="http://schemas.microsoft.com/office/drawing/2014/main" id="{E0ADBD67-89DE-47B9-81C5-7E0CB430D18A}"/>
              </a:ext>
            </a:extLst>
          </p:cNvPr>
          <p:cNvSpPr/>
          <p:nvPr/>
        </p:nvSpPr>
        <p:spPr>
          <a:xfrm flipH="1">
            <a:off x="6811967" y="4660067"/>
            <a:ext cx="568325" cy="704850"/>
          </a:xfrm>
          <a:prstGeom prst="bentArrow">
            <a:avLst>
              <a:gd name="adj1" fmla="val 25314"/>
              <a:gd name="adj2" fmla="val 21066"/>
              <a:gd name="adj3" fmla="val 25000"/>
              <a:gd name="adj4" fmla="val 42191"/>
            </a:avLst>
          </a:prstGeom>
          <a:solidFill>
            <a:srgbClr val="00B0F0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chemeClr val="tx1"/>
              </a:solidFill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D9F5028A-8B68-46B2-A79B-C32A37BAF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091" y="5364917"/>
            <a:ext cx="2503488" cy="5847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对工人取出电池壳的电池</a:t>
            </a:r>
            <a:r>
              <a:rPr lang="en-US" altLang="zh-CN" sz="1600" dirty="0"/>
              <a:t>(</a:t>
            </a:r>
            <a:r>
              <a:rPr lang="zh-CN" altLang="en-US" sz="1600" dirty="0"/>
              <a:t>组装</a:t>
            </a:r>
            <a:r>
              <a:rPr lang="en-US" altLang="zh-CN" sz="1600" dirty="0"/>
              <a:t>OMS)</a:t>
            </a:r>
            <a:r>
              <a:rPr lang="zh-CN" altLang="en-US" sz="1600" dirty="0"/>
              <a:t>没有具体要求</a:t>
            </a:r>
            <a:endParaRPr lang="en-US" altLang="zh-CN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Bent Arrow 6">
            <a:extLst>
              <a:ext uri="{FF2B5EF4-FFF2-40B4-BE49-F238E27FC236}">
                <a16:creationId xmlns:a16="http://schemas.microsoft.com/office/drawing/2014/main" id="{3013FA50-B7ED-47FD-9AC9-DC9FCE5EFAD9}"/>
              </a:ext>
            </a:extLst>
          </p:cNvPr>
          <p:cNvSpPr/>
          <p:nvPr/>
        </p:nvSpPr>
        <p:spPr>
          <a:xfrm flipV="1">
            <a:off x="5105723" y="5114525"/>
            <a:ext cx="608012" cy="498475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FF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2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E27D3C8-656C-49B7-9662-AE28EFADA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28" y="874022"/>
            <a:ext cx="5953125" cy="95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根本原因分析</a:t>
            </a:r>
            <a:r>
              <a:rPr lang="en-US" altLang="zh-CN" sz="2000" b="1" dirty="0">
                <a:latin typeface="Tahoma" panose="020B0604030504040204" pitchFamily="34" charset="0"/>
                <a:cs typeface="Tahoma" panose="020B0604030504040204" pitchFamily="34" charset="0"/>
              </a:rPr>
              <a:t>——</a:t>
            </a: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流出原因</a:t>
            </a:r>
            <a:endParaRPr lang="en-US" altLang="zh-CN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altLang="zh-CN" sz="2000" b="1" dirty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zh-CN" altLang="en-US" sz="2000" dirty="0"/>
              <a:t>为什么锂电池</a:t>
            </a:r>
            <a:r>
              <a:rPr lang="en-US" altLang="zh-CN" sz="2000" dirty="0"/>
              <a:t>(4815</a:t>
            </a:r>
            <a:r>
              <a:rPr lang="zh-CN" altLang="en-US" sz="2000" dirty="0"/>
              <a:t>返工电池</a:t>
            </a:r>
            <a:r>
              <a:rPr lang="en-US" altLang="zh-CN" sz="2000" dirty="0"/>
              <a:t>)</a:t>
            </a:r>
            <a:r>
              <a:rPr lang="zh-CN" altLang="en-US" sz="2000" dirty="0"/>
              <a:t>没有电压输出</a:t>
            </a:r>
            <a:r>
              <a:rPr lang="en-US" altLang="zh-CN" sz="2000" dirty="0"/>
              <a:t>?</a:t>
            </a:r>
            <a:endParaRPr lang="en-US" altLang="zh-CN" sz="15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47C2B4B1-7BB0-477C-A7E0-82E7A7C1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" y="5638622"/>
            <a:ext cx="378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zh-CN" altLang="en-US" sz="2000" dirty="0">
                <a:solidFill>
                  <a:srgbClr val="FF0000"/>
                </a:solidFill>
              </a:rPr>
              <a:t>为什么内部连接极</a:t>
            </a:r>
            <a:r>
              <a:rPr lang="en-US" altLang="zh-CN" sz="2000" dirty="0">
                <a:solidFill>
                  <a:srgbClr val="FF0000"/>
                </a:solidFill>
              </a:rPr>
              <a:t>(</a:t>
            </a:r>
            <a:r>
              <a:rPr lang="zh-CN" altLang="en-US" sz="2000" dirty="0">
                <a:solidFill>
                  <a:srgbClr val="FF0000"/>
                </a:solidFill>
              </a:rPr>
              <a:t>极耳</a:t>
            </a:r>
            <a:r>
              <a:rPr lang="en-US" altLang="zh-CN" sz="2000" dirty="0">
                <a:solidFill>
                  <a:srgbClr val="FF0000"/>
                </a:solidFill>
              </a:rPr>
              <a:t>)</a:t>
            </a:r>
            <a:r>
              <a:rPr lang="zh-CN" altLang="en-US" sz="2000" dirty="0">
                <a:solidFill>
                  <a:srgbClr val="FF0000"/>
                </a:solidFill>
              </a:rPr>
              <a:t>发生断裂没能发现？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8AF6196C-5173-4E21-ADA0-A9779DA3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" y="1827262"/>
            <a:ext cx="1404938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latin typeface="Calibri" panose="020F0502020204030204" pitchFamily="34" charset="0"/>
              </a:rPr>
              <a:t>流出原因</a:t>
            </a:r>
            <a:endParaRPr lang="en-US" altLang="zh-CN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1600" dirty="0">
                <a:latin typeface="Calibri" panose="020F0502020204030204" pitchFamily="34" charset="0"/>
              </a:rPr>
              <a:t>Why Ship?</a:t>
            </a:r>
            <a:endParaRPr lang="en-US" altLang="zh-CN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8CA645A0-82DF-4094-9E13-A71B20DC0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305" y="3501008"/>
            <a:ext cx="2271713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电池电压正常，敲击前电池整体形状良好。</a:t>
            </a:r>
            <a:endParaRPr lang="zh-CN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Bent Arrow 17">
            <a:extLst>
              <a:ext uri="{FF2B5EF4-FFF2-40B4-BE49-F238E27FC236}">
                <a16:creationId xmlns:a16="http://schemas.microsoft.com/office/drawing/2014/main" id="{00D0D785-E325-40BB-99D4-D0B4F3181177}"/>
              </a:ext>
            </a:extLst>
          </p:cNvPr>
          <p:cNvSpPr/>
          <p:nvPr/>
        </p:nvSpPr>
        <p:spPr>
          <a:xfrm flipH="1">
            <a:off x="4973018" y="3597592"/>
            <a:ext cx="569912" cy="585788"/>
          </a:xfrm>
          <a:prstGeom prst="bentArrow">
            <a:avLst>
              <a:gd name="adj1" fmla="val 25314"/>
              <a:gd name="adj2" fmla="val 24221"/>
              <a:gd name="adj3" fmla="val 25000"/>
              <a:gd name="adj4" fmla="val 42191"/>
            </a:avLst>
          </a:prstGeom>
          <a:solidFill>
            <a:srgbClr val="48A848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cxnSp>
        <p:nvCxnSpPr>
          <p:cNvPr id="27" name="Straight Connector 2">
            <a:extLst>
              <a:ext uri="{FF2B5EF4-FFF2-40B4-BE49-F238E27FC236}">
                <a16:creationId xmlns:a16="http://schemas.microsoft.com/office/drawing/2014/main" id="{09E1ADDF-9EBA-473C-B4A7-0E04CB94E5AD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897731" y="2412037"/>
            <a:ext cx="794" cy="2852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id="{5281C90E-5AE9-4C80-BE52-01E30A934EB6}"/>
              </a:ext>
            </a:extLst>
          </p:cNvPr>
          <p:cNvCxnSpPr>
            <a:cxnSpLocks/>
          </p:cNvCxnSpPr>
          <p:nvPr/>
        </p:nvCxnSpPr>
        <p:spPr>
          <a:xfrm flipH="1">
            <a:off x="898525" y="2684090"/>
            <a:ext cx="309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8">
            <a:extLst>
              <a:ext uri="{FF2B5EF4-FFF2-40B4-BE49-F238E27FC236}">
                <a16:creationId xmlns:a16="http://schemas.microsoft.com/office/drawing/2014/main" id="{95094BC7-E356-4BAC-8287-58665AA0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507" y="4153481"/>
            <a:ext cx="2501900" cy="83099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/>
            <a:r>
              <a:rPr lang="zh-CN" altLang="en-US" sz="1600" dirty="0"/>
              <a:t>耳杆完好无损</a:t>
            </a:r>
          </a:p>
          <a:p>
            <a:pPr latinLnBrk="1"/>
            <a:r>
              <a:rPr lang="zh-CN" altLang="en-US" sz="1600" dirty="0"/>
              <a:t>但焊料强度较弱，敲击后会断裂。</a:t>
            </a: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90AB990C-B55F-4E63-B5ED-EC039BC6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861" y="5053091"/>
            <a:ext cx="2501900" cy="83099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工人用敲击的方式将电池从外壳上拆下，造成极耳焊料薄弱。</a:t>
            </a:r>
            <a:endParaRPr lang="en-US" altLang="zh-CN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4EFE818C-16FF-4663-AB17-89590CF4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974" y="5990717"/>
            <a:ext cx="2503487" cy="83099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工人和</a:t>
            </a:r>
            <a:r>
              <a:rPr lang="en-US" altLang="zh-CN" sz="1600" dirty="0"/>
              <a:t>ABC</a:t>
            </a:r>
            <a:r>
              <a:rPr lang="zh-CN" altLang="en-US" sz="1600" dirty="0"/>
              <a:t>电池厂家没有意识到这样做会导致潜在的故障。</a:t>
            </a:r>
            <a:endParaRPr lang="en-US" altLang="zh-CN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Bent Arrow 6">
            <a:extLst>
              <a:ext uri="{FF2B5EF4-FFF2-40B4-BE49-F238E27FC236}">
                <a16:creationId xmlns:a16="http://schemas.microsoft.com/office/drawing/2014/main" id="{9E6B6E03-D875-4AB8-9AF3-1E74ECD1289C}"/>
              </a:ext>
            </a:extLst>
          </p:cNvPr>
          <p:cNvSpPr/>
          <p:nvPr/>
        </p:nvSpPr>
        <p:spPr>
          <a:xfrm flipV="1">
            <a:off x="3480595" y="4085783"/>
            <a:ext cx="608012" cy="498475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33" name="Bent Arrow 17">
            <a:extLst>
              <a:ext uri="{FF2B5EF4-FFF2-40B4-BE49-F238E27FC236}">
                <a16:creationId xmlns:a16="http://schemas.microsoft.com/office/drawing/2014/main" id="{FC4CB46D-5E68-4ED9-A382-84D1EFA9FCB0}"/>
              </a:ext>
            </a:extLst>
          </p:cNvPr>
          <p:cNvSpPr/>
          <p:nvPr/>
        </p:nvSpPr>
        <p:spPr>
          <a:xfrm flipH="1">
            <a:off x="6592116" y="4470025"/>
            <a:ext cx="569913" cy="585787"/>
          </a:xfrm>
          <a:prstGeom prst="bentArrow">
            <a:avLst>
              <a:gd name="adj1" fmla="val 25314"/>
              <a:gd name="adj2" fmla="val 24221"/>
              <a:gd name="adj3" fmla="val 25000"/>
              <a:gd name="adj4" fmla="val 42191"/>
            </a:avLst>
          </a:prstGeom>
          <a:solidFill>
            <a:srgbClr val="48A848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34" name="Bent Arrow 17">
            <a:extLst>
              <a:ext uri="{FF2B5EF4-FFF2-40B4-BE49-F238E27FC236}">
                <a16:creationId xmlns:a16="http://schemas.microsoft.com/office/drawing/2014/main" id="{375885EE-EA3D-4D47-BCDB-37AA6547F441}"/>
              </a:ext>
            </a:extLst>
          </p:cNvPr>
          <p:cNvSpPr/>
          <p:nvPr/>
        </p:nvSpPr>
        <p:spPr>
          <a:xfrm flipH="1">
            <a:off x="8020223" y="5404929"/>
            <a:ext cx="568325" cy="585788"/>
          </a:xfrm>
          <a:prstGeom prst="bentArrow">
            <a:avLst>
              <a:gd name="adj1" fmla="val 25314"/>
              <a:gd name="adj2" fmla="val 24221"/>
              <a:gd name="adj3" fmla="val 25000"/>
              <a:gd name="adj4" fmla="val 42191"/>
            </a:avLst>
          </a:prstGeom>
          <a:solidFill>
            <a:srgbClr val="48A848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35" name="Bent Arrow 6">
            <a:extLst>
              <a:ext uri="{FF2B5EF4-FFF2-40B4-BE49-F238E27FC236}">
                <a16:creationId xmlns:a16="http://schemas.microsoft.com/office/drawing/2014/main" id="{DB04F8E5-F09D-4B41-8D55-E7D80EB2F0EA}"/>
              </a:ext>
            </a:extLst>
          </p:cNvPr>
          <p:cNvSpPr/>
          <p:nvPr/>
        </p:nvSpPr>
        <p:spPr>
          <a:xfrm flipV="1">
            <a:off x="4875386" y="4984478"/>
            <a:ext cx="608013" cy="498475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36" name="Bent Arrow 6">
            <a:extLst>
              <a:ext uri="{FF2B5EF4-FFF2-40B4-BE49-F238E27FC236}">
                <a16:creationId xmlns:a16="http://schemas.microsoft.com/office/drawing/2014/main" id="{EE58F779-4229-44D2-858B-AD6358AA41B0}"/>
              </a:ext>
            </a:extLst>
          </p:cNvPr>
          <p:cNvSpPr/>
          <p:nvPr/>
        </p:nvSpPr>
        <p:spPr>
          <a:xfrm flipV="1">
            <a:off x="5919961" y="5884088"/>
            <a:ext cx="608013" cy="500063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24B7AEC3-05DF-4195-82EB-3F23D0A0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2537296"/>
            <a:ext cx="2879725" cy="107721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电池送到</a:t>
            </a:r>
            <a:r>
              <a:rPr lang="en-US" altLang="zh-CN" sz="1600" dirty="0"/>
              <a:t>HYMH</a:t>
            </a:r>
            <a:r>
              <a:rPr lang="zh-CN" altLang="en-US" sz="1600" dirty="0"/>
              <a:t>外形和功能良好，收入检验合格。并通过了</a:t>
            </a:r>
            <a:r>
              <a:rPr lang="en-US" altLang="zh-CN" sz="1600" dirty="0"/>
              <a:t>ABC</a:t>
            </a:r>
            <a:r>
              <a:rPr lang="zh-CN" altLang="en-US" sz="1600" dirty="0"/>
              <a:t>电池厂家的电压和充电测试。</a:t>
            </a:r>
            <a:endParaRPr lang="zh-CN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Bent Arrow 17">
            <a:extLst>
              <a:ext uri="{FF2B5EF4-FFF2-40B4-BE49-F238E27FC236}">
                <a16:creationId xmlns:a16="http://schemas.microsoft.com/office/drawing/2014/main" id="{BB87C752-EAF7-47A7-993D-587BC6845317}"/>
              </a:ext>
            </a:extLst>
          </p:cNvPr>
          <p:cNvSpPr/>
          <p:nvPr/>
        </p:nvSpPr>
        <p:spPr>
          <a:xfrm flipH="1">
            <a:off x="4067349" y="2909705"/>
            <a:ext cx="568325" cy="585787"/>
          </a:xfrm>
          <a:prstGeom prst="bentArrow">
            <a:avLst>
              <a:gd name="adj1" fmla="val 25314"/>
              <a:gd name="adj2" fmla="val 24221"/>
              <a:gd name="adj3" fmla="val 25000"/>
              <a:gd name="adj4" fmla="val 42191"/>
            </a:avLst>
          </a:prstGeom>
          <a:solidFill>
            <a:srgbClr val="48A848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39" name="Bent Arrow 6">
            <a:extLst>
              <a:ext uri="{FF2B5EF4-FFF2-40B4-BE49-F238E27FC236}">
                <a16:creationId xmlns:a16="http://schemas.microsoft.com/office/drawing/2014/main" id="{5079054A-3DE0-4313-A3B5-3C8DD1845395}"/>
              </a:ext>
            </a:extLst>
          </p:cNvPr>
          <p:cNvSpPr/>
          <p:nvPr/>
        </p:nvSpPr>
        <p:spPr>
          <a:xfrm flipV="1">
            <a:off x="2091705" y="3373778"/>
            <a:ext cx="609600" cy="498475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6D4C296-164D-48E3-958F-4F004FD32921}"/>
              </a:ext>
            </a:extLst>
          </p:cNvPr>
          <p:cNvSpPr/>
          <p:nvPr/>
        </p:nvSpPr>
        <p:spPr>
          <a:xfrm>
            <a:off x="67740" y="945157"/>
            <a:ext cx="9008520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zh-CN" altLang="en-US" sz="2000" b="1" dirty="0">
                <a:solidFill>
                  <a:srgbClr val="333333"/>
                </a:solidFill>
                <a:latin typeface="+mn-ea"/>
              </a:rPr>
              <a:t>问题的根本原因锁定如下</a:t>
            </a:r>
            <a:r>
              <a:rPr lang="en-US" altLang="zh-CN" sz="2000" b="1" dirty="0">
                <a:solidFill>
                  <a:srgbClr val="333333"/>
                </a:solidFill>
                <a:latin typeface="+mn-ea"/>
              </a:rPr>
              <a:t>:</a:t>
            </a:r>
          </a:p>
          <a:p>
            <a:pPr algn="just" latinLnBrk="1"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+mn-ea"/>
              </a:rPr>
              <a:t>制造原因</a:t>
            </a:r>
            <a:r>
              <a:rPr lang="en-US" altLang="zh-CN" sz="2000" dirty="0">
                <a:solidFill>
                  <a:srgbClr val="333333"/>
                </a:solidFill>
                <a:latin typeface="+mn-ea"/>
              </a:rPr>
              <a:t>:OMS</a:t>
            </a:r>
            <a:r>
              <a:rPr lang="zh-CN" altLang="en-US" sz="2000" dirty="0">
                <a:solidFill>
                  <a:srgbClr val="333333"/>
                </a:solidFill>
                <a:latin typeface="+mn-ea"/>
              </a:rPr>
              <a:t>没有明确返工流程，导致工人使用敲击方式移除。</a:t>
            </a:r>
          </a:p>
          <a:p>
            <a:pPr algn="just" latinLnBrk="1"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+mn-ea"/>
              </a:rPr>
              <a:t>流出原因</a:t>
            </a:r>
            <a:r>
              <a:rPr lang="en-US" altLang="zh-CN" sz="2000" dirty="0">
                <a:solidFill>
                  <a:srgbClr val="333333"/>
                </a:solidFill>
                <a:latin typeface="+mn-ea"/>
              </a:rPr>
              <a:t>:</a:t>
            </a:r>
            <a:r>
              <a:rPr lang="zh-CN" altLang="en-US" sz="2000" dirty="0">
                <a:solidFill>
                  <a:srgbClr val="333333"/>
                </a:solidFill>
                <a:latin typeface="+mn-ea"/>
              </a:rPr>
              <a:t>工人和</a:t>
            </a:r>
            <a:r>
              <a:rPr lang="en-US" altLang="zh-CN" sz="2000" dirty="0">
                <a:solidFill>
                  <a:srgbClr val="333333"/>
                </a:solidFill>
                <a:latin typeface="+mn-ea"/>
              </a:rPr>
              <a:t>ABC</a:t>
            </a:r>
            <a:r>
              <a:rPr lang="zh-CN" altLang="en-US" sz="2000" dirty="0">
                <a:solidFill>
                  <a:srgbClr val="333333"/>
                </a:solidFill>
                <a:latin typeface="+mn-ea"/>
              </a:rPr>
              <a:t>电池厂家没有意识到用敲击的拆换电池会导致潜在的故障。</a:t>
            </a:r>
            <a:endParaRPr lang="zh-CN" altLang="en-US" sz="2000" b="0" i="0" dirty="0">
              <a:solidFill>
                <a:srgbClr val="333333"/>
              </a:solidFill>
              <a:effectLst/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FE035B8-891F-4F47-9F13-63B20CBB3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636912"/>
            <a:ext cx="9088051" cy="25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1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CE4F872C-6706-4F66-BCCE-1437E85CCDFE}"/>
              </a:ext>
            </a:extLst>
          </p:cNvPr>
          <p:cNvGrpSpPr/>
          <p:nvPr/>
        </p:nvGrpSpPr>
        <p:grpSpPr>
          <a:xfrm>
            <a:off x="-3360" y="1470257"/>
            <a:ext cx="8969561" cy="4994275"/>
            <a:chOff x="-3360" y="1366838"/>
            <a:chExt cx="8969561" cy="4994275"/>
          </a:xfrm>
        </p:grpSpPr>
        <p:cxnSp>
          <p:nvCxnSpPr>
            <p:cNvPr id="6" name="Straight Connector 7">
              <a:extLst>
                <a:ext uri="{FF2B5EF4-FFF2-40B4-BE49-F238E27FC236}">
                  <a16:creationId xmlns:a16="http://schemas.microsoft.com/office/drawing/2014/main" id="{B137634B-E40A-48E9-B565-A7D6F6E3CDD7}"/>
                </a:ext>
              </a:extLst>
            </p:cNvPr>
            <p:cNvCxnSpPr/>
            <p:nvPr/>
          </p:nvCxnSpPr>
          <p:spPr>
            <a:xfrm flipH="1">
              <a:off x="2782888" y="3690938"/>
              <a:ext cx="4800600" cy="55562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>
              <a:extLst>
                <a:ext uri="{FF2B5EF4-FFF2-40B4-BE49-F238E27FC236}">
                  <a16:creationId xmlns:a16="http://schemas.microsoft.com/office/drawing/2014/main" id="{CB289B47-1CB3-471E-B6FF-2A9D1CE951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275" y="1887538"/>
              <a:ext cx="939800" cy="187483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2">
              <a:extLst>
                <a:ext uri="{FF2B5EF4-FFF2-40B4-BE49-F238E27FC236}">
                  <a16:creationId xmlns:a16="http://schemas.microsoft.com/office/drawing/2014/main" id="{8C310906-3255-4508-AB73-CBE30FB7F78E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 flipV="1">
              <a:off x="6407151" y="1768475"/>
              <a:ext cx="1154112" cy="1917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B671101C-4738-4F1F-B9FD-17C35E97BE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41788" y="1952625"/>
              <a:ext cx="1006475" cy="179387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AE76BF6F-1CF1-4FFE-A09D-1E1688765E5F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 flipV="1">
              <a:off x="1651000" y="3738563"/>
              <a:ext cx="1092200" cy="209708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5">
              <a:extLst>
                <a:ext uri="{FF2B5EF4-FFF2-40B4-BE49-F238E27FC236}">
                  <a16:creationId xmlns:a16="http://schemas.microsoft.com/office/drawing/2014/main" id="{10259B47-719D-4818-8B3B-36B354231E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1600" y="3686175"/>
              <a:ext cx="1109663" cy="223043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4FFAAFB6-B4FE-4DED-B456-C4E30132D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0513" y="3738563"/>
              <a:ext cx="1042987" cy="217805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A3978C3B-CEF1-47EA-8A78-21A054E38558}"/>
                </a:ext>
              </a:extLst>
            </p:cNvPr>
            <p:cNvSpPr/>
            <p:nvPr/>
          </p:nvSpPr>
          <p:spPr>
            <a:xfrm>
              <a:off x="706438" y="1401763"/>
              <a:ext cx="1981200" cy="431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机</a:t>
              </a:r>
              <a:r>
                <a:rPr lang="en-US" altLang="zh-CN" dirty="0">
                  <a:latin typeface="Tahoma" panose="020B0604030504040204" pitchFamily="34" charset="0"/>
                  <a:cs typeface="Tahoma" panose="020B0604030504040204" pitchFamily="34" charset="0"/>
                </a:rPr>
                <a:t>/Machine</a:t>
              </a:r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82E34BBC-15EE-4617-B957-3AF8B90AC9DF}"/>
                </a:ext>
              </a:extLst>
            </p:cNvPr>
            <p:cNvSpPr/>
            <p:nvPr/>
          </p:nvSpPr>
          <p:spPr>
            <a:xfrm>
              <a:off x="3168650" y="1401763"/>
              <a:ext cx="1981200" cy="431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dirty="0">
                  <a:latin typeface="Tahoma" panose="020B0604030504040204" pitchFamily="34" charset="0"/>
                  <a:cs typeface="Tahoma" panose="020B0604030504040204" pitchFamily="34" charset="0"/>
                </a:rPr>
                <a:t>料</a:t>
              </a:r>
              <a:r>
                <a:rPr lang="en-US" altLang="zh-CN" sz="1400" dirty="0">
                  <a:latin typeface="Tahoma" panose="020B0604030504040204" pitchFamily="34" charset="0"/>
                  <a:cs typeface="Tahoma" panose="020B0604030504040204" pitchFamily="34" charset="0"/>
                </a:rPr>
                <a:t>/Material</a:t>
              </a:r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4F93EC7A-5129-49AB-BF74-06344992510E}"/>
                </a:ext>
              </a:extLst>
            </p:cNvPr>
            <p:cNvSpPr/>
            <p:nvPr/>
          </p:nvSpPr>
          <p:spPr>
            <a:xfrm>
              <a:off x="5827713" y="1366838"/>
              <a:ext cx="1981200" cy="431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人</a:t>
              </a:r>
              <a:r>
                <a:rPr lang="en-US" altLang="zh-CN" dirty="0">
                  <a:latin typeface="Tahoma" panose="020B0604030504040204" pitchFamily="34" charset="0"/>
                  <a:cs typeface="Tahoma" panose="020B0604030504040204" pitchFamily="34" charset="0"/>
                </a:rPr>
                <a:t>/Man</a:t>
              </a:r>
            </a:p>
          </p:txBody>
        </p:sp>
        <p:sp>
          <p:nvSpPr>
            <p:cNvPr id="16" name="Rectangle 43">
              <a:extLst>
                <a:ext uri="{FF2B5EF4-FFF2-40B4-BE49-F238E27FC236}">
                  <a16:creationId xmlns:a16="http://schemas.microsoft.com/office/drawing/2014/main" id="{FD147537-3454-4099-A6E9-01132975A103}"/>
                </a:ext>
              </a:extLst>
            </p:cNvPr>
            <p:cNvSpPr/>
            <p:nvPr/>
          </p:nvSpPr>
          <p:spPr>
            <a:xfrm>
              <a:off x="930275" y="5929313"/>
              <a:ext cx="1981200" cy="431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环</a:t>
              </a:r>
              <a:r>
                <a:rPr lang="en-US" altLang="zh-CN" dirty="0">
                  <a:latin typeface="Tahoma" panose="020B0604030504040204" pitchFamily="34" charset="0"/>
                  <a:cs typeface="Tahoma" panose="020B0604030504040204" pitchFamily="34" charset="0"/>
                </a:rPr>
                <a:t>/Environment</a:t>
              </a:r>
            </a:p>
          </p:txBody>
        </p:sp>
        <p:sp>
          <p:nvSpPr>
            <p:cNvPr id="17" name="Rectangle 44">
              <a:extLst>
                <a:ext uri="{FF2B5EF4-FFF2-40B4-BE49-F238E27FC236}">
                  <a16:creationId xmlns:a16="http://schemas.microsoft.com/office/drawing/2014/main" id="{66B19114-7ED8-45F7-892A-C56133060ED4}"/>
                </a:ext>
              </a:extLst>
            </p:cNvPr>
            <p:cNvSpPr/>
            <p:nvPr/>
          </p:nvSpPr>
          <p:spPr>
            <a:xfrm>
              <a:off x="3225800" y="5929313"/>
              <a:ext cx="1981200" cy="431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法</a:t>
              </a:r>
              <a:r>
                <a:rPr lang="en-US" altLang="zh-CN" dirty="0">
                  <a:latin typeface="Tahoma" panose="020B0604030504040204" pitchFamily="34" charset="0"/>
                  <a:cs typeface="Tahoma" panose="020B0604030504040204" pitchFamily="34" charset="0"/>
                </a:rPr>
                <a:t>/Method</a:t>
              </a:r>
            </a:p>
          </p:txBody>
        </p:sp>
        <p:sp>
          <p:nvSpPr>
            <p:cNvPr id="18" name="Rectangle 45">
              <a:extLst>
                <a:ext uri="{FF2B5EF4-FFF2-40B4-BE49-F238E27FC236}">
                  <a16:creationId xmlns:a16="http://schemas.microsoft.com/office/drawing/2014/main" id="{ADC8CE8E-BA52-4B9A-BE19-331798FD205B}"/>
                </a:ext>
              </a:extLst>
            </p:cNvPr>
            <p:cNvSpPr/>
            <p:nvPr/>
          </p:nvSpPr>
          <p:spPr>
            <a:xfrm>
              <a:off x="5502275" y="5929313"/>
              <a:ext cx="1981200" cy="431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测</a:t>
              </a:r>
              <a:r>
                <a:rPr lang="en-US" altLang="zh-CN" dirty="0">
                  <a:latin typeface="Tahoma" panose="020B0604030504040204" pitchFamily="34" charset="0"/>
                  <a:cs typeface="Tahoma" panose="020B0604030504040204" pitchFamily="34" charset="0"/>
                </a:rPr>
                <a:t>/Measurement</a:t>
              </a:r>
            </a:p>
          </p:txBody>
        </p:sp>
        <p:cxnSp>
          <p:nvCxnSpPr>
            <p:cNvPr id="19" name="Straight Connector 62">
              <a:extLst>
                <a:ext uri="{FF2B5EF4-FFF2-40B4-BE49-F238E27FC236}">
                  <a16:creationId xmlns:a16="http://schemas.microsoft.com/office/drawing/2014/main" id="{538FDE8A-D1A1-450B-A119-6688D13EFB1C}"/>
                </a:ext>
              </a:extLst>
            </p:cNvPr>
            <p:cNvCxnSpPr/>
            <p:nvPr/>
          </p:nvCxnSpPr>
          <p:spPr>
            <a:xfrm>
              <a:off x="4772025" y="2112963"/>
              <a:ext cx="18319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92">
              <a:extLst>
                <a:ext uri="{FF2B5EF4-FFF2-40B4-BE49-F238E27FC236}">
                  <a16:creationId xmlns:a16="http://schemas.microsoft.com/office/drawing/2014/main" id="{1296843F-364F-4436-A354-D518E60FABD6}"/>
                </a:ext>
              </a:extLst>
            </p:cNvPr>
            <p:cNvCxnSpPr/>
            <p:nvPr/>
          </p:nvCxnSpPr>
          <p:spPr>
            <a:xfrm>
              <a:off x="5299075" y="4559300"/>
              <a:ext cx="18319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9">
              <a:extLst>
                <a:ext uri="{FF2B5EF4-FFF2-40B4-BE49-F238E27FC236}">
                  <a16:creationId xmlns:a16="http://schemas.microsoft.com/office/drawing/2014/main" id="{EB603910-B7DC-4074-9409-A920B72A770D}"/>
                </a:ext>
              </a:extLst>
            </p:cNvPr>
            <p:cNvCxnSpPr/>
            <p:nvPr/>
          </p:nvCxnSpPr>
          <p:spPr>
            <a:xfrm>
              <a:off x="917575" y="4557713"/>
              <a:ext cx="1370013" cy="158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id="{F82B7095-46FF-46CD-831C-37A4CB7F9BEF}"/>
                </a:ext>
              </a:extLst>
            </p:cNvPr>
            <p:cNvSpPr/>
            <p:nvPr/>
          </p:nvSpPr>
          <p:spPr>
            <a:xfrm>
              <a:off x="7561263" y="3227387"/>
              <a:ext cx="1404938" cy="917575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tx1"/>
                  </a:solidFill>
                  <a:latin typeface="+mn-ea"/>
                </a:rPr>
                <a:t>4815</a:t>
              </a:r>
              <a:r>
                <a:rPr lang="zh-CN" altLang="en-US" sz="1600" dirty="0">
                  <a:solidFill>
                    <a:schemeClr val="tx1"/>
                  </a:solidFill>
                  <a:latin typeface="+mn-ea"/>
                </a:rPr>
                <a:t>电池内部连接极发生断裂</a:t>
              </a:r>
              <a:r>
                <a:rPr lang="zh-CN" altLang="en-US" sz="1600" dirty="0">
                  <a:solidFill>
                    <a:schemeClr val="tx1"/>
                  </a:solidFill>
                  <a:latin typeface="+mn-ea"/>
                  <a:cs typeface="Tahoma" pitchFamily="34" charset="0"/>
                </a:rPr>
                <a:t>导致故障</a:t>
              </a:r>
              <a:endParaRPr lang="en-US" altLang="zh-CN" sz="1600" dirty="0">
                <a:solidFill>
                  <a:schemeClr val="tx1"/>
                </a:solidFill>
                <a:latin typeface="+mn-ea"/>
                <a:cs typeface="Tahoma" pitchFamily="34" charset="0"/>
              </a:endParaRPr>
            </a:p>
          </p:txBody>
        </p:sp>
        <p:sp>
          <p:nvSpPr>
            <p:cNvPr id="25" name="TextBox 46">
              <a:extLst>
                <a:ext uri="{FF2B5EF4-FFF2-40B4-BE49-F238E27FC236}">
                  <a16:creationId xmlns:a16="http://schemas.microsoft.com/office/drawing/2014/main" id="{4000CD32-E6DF-45C8-9438-D9EDF0DCE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72" y="4066263"/>
              <a:ext cx="23606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电池装配时搬运不当</a:t>
              </a:r>
              <a:endParaRPr lang="en-US" altLang="zh-CN" dirty="0"/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C367E695-A9CD-4B9B-87BB-E0AB75100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5175" y="1784350"/>
              <a:ext cx="2052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dirty="0"/>
                <a:t>违反操作规定</a:t>
              </a:r>
              <a:endParaRPr lang="zh-CN" altLang="en-US" sz="9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51">
              <a:extLst>
                <a:ext uri="{FF2B5EF4-FFF2-40B4-BE49-F238E27FC236}">
                  <a16:creationId xmlns:a16="http://schemas.microsoft.com/office/drawing/2014/main" id="{94177F96-D27B-4676-BA26-4EA645F77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599" y="1810822"/>
              <a:ext cx="22129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连接极材料错误</a:t>
              </a:r>
              <a:endParaRPr lang="en-US" altLang="zh-CN" dirty="0"/>
            </a:p>
          </p:txBody>
        </p:sp>
        <p:cxnSp>
          <p:nvCxnSpPr>
            <p:cNvPr id="28" name="Straight Connector 56">
              <a:extLst>
                <a:ext uri="{FF2B5EF4-FFF2-40B4-BE49-F238E27FC236}">
                  <a16:creationId xmlns:a16="http://schemas.microsoft.com/office/drawing/2014/main" id="{1A51D95B-7642-4E43-BEBD-389A2B856700}"/>
                </a:ext>
              </a:extLst>
            </p:cNvPr>
            <p:cNvCxnSpPr/>
            <p:nvPr/>
          </p:nvCxnSpPr>
          <p:spPr>
            <a:xfrm>
              <a:off x="2413000" y="2144713"/>
              <a:ext cx="18319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52">
              <a:extLst>
                <a:ext uri="{FF2B5EF4-FFF2-40B4-BE49-F238E27FC236}">
                  <a16:creationId xmlns:a16="http://schemas.microsoft.com/office/drawing/2014/main" id="{9D6934A1-5ADB-437A-B897-19069AA67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759" y="2524763"/>
              <a:ext cx="11125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工具故障</a:t>
              </a:r>
              <a:endParaRPr lang="en-US" altLang="zh-CN" dirty="0"/>
            </a:p>
          </p:txBody>
        </p:sp>
        <p:sp>
          <p:nvSpPr>
            <p:cNvPr id="30" name="矩形 67">
              <a:extLst>
                <a:ext uri="{FF2B5EF4-FFF2-40B4-BE49-F238E27FC236}">
                  <a16:creationId xmlns:a16="http://schemas.microsoft.com/office/drawing/2014/main" id="{711F0F0E-527B-4881-B30B-6F36E599D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950" y="4352925"/>
              <a:ext cx="4730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92D050"/>
                  </a:solidFill>
                  <a:latin typeface="Calibri" panose="020F0502020204030204" pitchFamily="34" charset="0"/>
                </a:rPr>
                <a:t>√ </a:t>
              </a:r>
            </a:p>
          </p:txBody>
        </p:sp>
        <p:sp>
          <p:nvSpPr>
            <p:cNvPr id="31" name="矩形 69">
              <a:extLst>
                <a:ext uri="{FF2B5EF4-FFF2-40B4-BE49-F238E27FC236}">
                  <a16:creationId xmlns:a16="http://schemas.microsoft.com/office/drawing/2014/main" id="{CDFE977B-A1AE-4941-9C57-62D0B58D3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463" y="2478088"/>
              <a:ext cx="5429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B7162D3E-8FD5-4028-8750-48F3D199D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600" y="2246075"/>
              <a:ext cx="22748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上岗前未培训</a:t>
              </a:r>
            </a:p>
          </p:txBody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6DCEDAC2-6867-4F3A-B5C9-CD9ED3703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5900" y="1855788"/>
              <a:ext cx="18923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dirty="0"/>
                <a:t>质量意识差</a:t>
              </a:r>
              <a:endParaRPr lang="zh-CN" altLang="en-US" sz="105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3C611398-BFF2-40A0-8E07-CAA1221C1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5475" y="2284413"/>
              <a:ext cx="1404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情绪不稳定</a:t>
              </a:r>
              <a:endParaRPr lang="zh-CN" altLang="en-US" sz="1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62">
              <a:extLst>
                <a:ext uri="{FF2B5EF4-FFF2-40B4-BE49-F238E27FC236}">
                  <a16:creationId xmlns:a16="http://schemas.microsoft.com/office/drawing/2014/main" id="{610F4202-5ECB-4BF8-8885-057A48E681BD}"/>
                </a:ext>
              </a:extLst>
            </p:cNvPr>
            <p:cNvCxnSpPr/>
            <p:nvPr/>
          </p:nvCxnSpPr>
          <p:spPr>
            <a:xfrm>
              <a:off x="6754813" y="2174875"/>
              <a:ext cx="1431925" cy="1587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62">
              <a:extLst>
                <a:ext uri="{FF2B5EF4-FFF2-40B4-BE49-F238E27FC236}">
                  <a16:creationId xmlns:a16="http://schemas.microsoft.com/office/drawing/2014/main" id="{9ACF0782-F603-4642-B571-872515377BBB}"/>
                </a:ext>
              </a:extLst>
            </p:cNvPr>
            <p:cNvCxnSpPr/>
            <p:nvPr/>
          </p:nvCxnSpPr>
          <p:spPr>
            <a:xfrm>
              <a:off x="6986588" y="2697163"/>
              <a:ext cx="1430337" cy="1587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62">
              <a:extLst>
                <a:ext uri="{FF2B5EF4-FFF2-40B4-BE49-F238E27FC236}">
                  <a16:creationId xmlns:a16="http://schemas.microsoft.com/office/drawing/2014/main" id="{89B10F0D-82FE-4B1A-B21B-20534025223A}"/>
                </a:ext>
              </a:extLst>
            </p:cNvPr>
            <p:cNvCxnSpPr/>
            <p:nvPr/>
          </p:nvCxnSpPr>
          <p:spPr>
            <a:xfrm>
              <a:off x="4967288" y="2590800"/>
              <a:ext cx="18319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69">
              <a:extLst>
                <a:ext uri="{FF2B5EF4-FFF2-40B4-BE49-F238E27FC236}">
                  <a16:creationId xmlns:a16="http://schemas.microsoft.com/office/drawing/2014/main" id="{28DA5AD1-67D7-4F81-B0AF-8B55C3A10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3713" y="2252663"/>
              <a:ext cx="54451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39" name="矩形 69">
              <a:extLst>
                <a:ext uri="{FF2B5EF4-FFF2-40B4-BE49-F238E27FC236}">
                  <a16:creationId xmlns:a16="http://schemas.microsoft.com/office/drawing/2014/main" id="{7011D6B9-1C01-4C66-BCFE-E7C122256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1722438"/>
              <a:ext cx="54451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40" name="矩形 69">
              <a:extLst>
                <a:ext uri="{FF2B5EF4-FFF2-40B4-BE49-F238E27FC236}">
                  <a16:creationId xmlns:a16="http://schemas.microsoft.com/office/drawing/2014/main" id="{4AD4F995-EB09-45E9-A54F-2E1EA4A6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846263"/>
              <a:ext cx="54451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41" name="矩形 68">
              <a:extLst>
                <a:ext uri="{FF2B5EF4-FFF2-40B4-BE49-F238E27FC236}">
                  <a16:creationId xmlns:a16="http://schemas.microsoft.com/office/drawing/2014/main" id="{6097F1AB-25DF-4930-A0E6-5720EE58B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388" y="1730375"/>
              <a:ext cx="5445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42" name="TextBox 52">
              <a:extLst>
                <a:ext uri="{FF2B5EF4-FFF2-40B4-BE49-F238E27FC236}">
                  <a16:creationId xmlns:a16="http://schemas.microsoft.com/office/drawing/2014/main" id="{6F7DC7E2-A22F-4845-99EE-68BD3F4E1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38" y="1931988"/>
              <a:ext cx="1574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切割机不适</a:t>
              </a:r>
              <a:endParaRPr lang="en-US" altLang="zh-CN" sz="9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3" name="Straight Connector 68">
              <a:extLst>
                <a:ext uri="{FF2B5EF4-FFF2-40B4-BE49-F238E27FC236}">
                  <a16:creationId xmlns:a16="http://schemas.microsoft.com/office/drawing/2014/main" id="{3609AE00-0560-4F3F-832E-D4C3BBF6B957}"/>
                </a:ext>
              </a:extLst>
            </p:cNvPr>
            <p:cNvCxnSpPr>
              <a:cxnSpLocks/>
            </p:cNvCxnSpPr>
            <p:nvPr/>
          </p:nvCxnSpPr>
          <p:spPr>
            <a:xfrm>
              <a:off x="287338" y="2284413"/>
              <a:ext cx="17716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68">
              <a:extLst>
                <a:ext uri="{FF2B5EF4-FFF2-40B4-BE49-F238E27FC236}">
                  <a16:creationId xmlns:a16="http://schemas.microsoft.com/office/drawing/2014/main" id="{560DE3DC-FECF-445F-A20C-D5569398BA85}"/>
                </a:ext>
              </a:extLst>
            </p:cNvPr>
            <p:cNvCxnSpPr/>
            <p:nvPr/>
          </p:nvCxnSpPr>
          <p:spPr>
            <a:xfrm>
              <a:off x="274638" y="2909888"/>
              <a:ext cx="203041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6">
              <a:extLst>
                <a:ext uri="{FF2B5EF4-FFF2-40B4-BE49-F238E27FC236}">
                  <a16:creationId xmlns:a16="http://schemas.microsoft.com/office/drawing/2014/main" id="{4073E794-513A-4546-ADF9-1C8FBF328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7" y="4711700"/>
              <a:ext cx="19891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使用过程中震动</a:t>
              </a:r>
              <a:endParaRPr lang="en-US" altLang="zh-CN" sz="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6" name="Straight Connector 79">
              <a:extLst>
                <a:ext uri="{FF2B5EF4-FFF2-40B4-BE49-F238E27FC236}">
                  <a16:creationId xmlns:a16="http://schemas.microsoft.com/office/drawing/2014/main" id="{DBE6742F-C93C-4115-A73D-EBE60C660805}"/>
                </a:ext>
              </a:extLst>
            </p:cNvPr>
            <p:cNvCxnSpPr/>
            <p:nvPr/>
          </p:nvCxnSpPr>
          <p:spPr>
            <a:xfrm>
              <a:off x="730250" y="5049838"/>
              <a:ext cx="1370013" cy="158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61">
              <a:extLst>
                <a:ext uri="{FF2B5EF4-FFF2-40B4-BE49-F238E27FC236}">
                  <a16:creationId xmlns:a16="http://schemas.microsoft.com/office/drawing/2014/main" id="{4D59A32C-0B5F-4F2D-B2EE-64E2A229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254" y="4203223"/>
              <a:ext cx="17851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返工电池没有清晰的</a:t>
              </a:r>
              <a:r>
                <a:rPr lang="en-US" altLang="zh-CN" dirty="0"/>
                <a:t>OMS</a:t>
              </a:r>
              <a:endParaRPr lang="en-US" altLang="zh-CN" sz="1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61">
              <a:extLst>
                <a:ext uri="{FF2B5EF4-FFF2-40B4-BE49-F238E27FC236}">
                  <a16:creationId xmlns:a16="http://schemas.microsoft.com/office/drawing/2014/main" id="{EF02534C-ECD2-4306-B53F-5D833244F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263" y="4906963"/>
              <a:ext cx="2654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没有明确的生产</a:t>
              </a:r>
              <a:r>
                <a:rPr lang="en-US" altLang="zh-CN" dirty="0"/>
                <a:t>OMS</a:t>
              </a:r>
              <a:endParaRPr lang="en-US" altLang="zh-CN" sz="1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Box 61">
              <a:extLst>
                <a:ext uri="{FF2B5EF4-FFF2-40B4-BE49-F238E27FC236}">
                  <a16:creationId xmlns:a16="http://schemas.microsoft.com/office/drawing/2014/main" id="{1197281E-6CE1-4CFD-99D4-94B8363EC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700" y="5493306"/>
              <a:ext cx="22494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焊接方式不当</a:t>
              </a:r>
              <a:endParaRPr lang="en-US" altLang="zh-CN" sz="1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13">
              <a:extLst>
                <a:ext uri="{FF2B5EF4-FFF2-40B4-BE49-F238E27FC236}">
                  <a16:creationId xmlns:a16="http://schemas.microsoft.com/office/drawing/2014/main" id="{4A6C1021-864C-4F5E-A84D-AF0E68BD4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5225" y="4198025"/>
              <a:ext cx="2495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检验方式不当</a:t>
              </a:r>
              <a:endParaRPr lang="en-US" altLang="zh-CN" dirty="0"/>
            </a:p>
          </p:txBody>
        </p:sp>
        <p:sp>
          <p:nvSpPr>
            <p:cNvPr id="51" name="矩形 2">
              <a:extLst>
                <a:ext uri="{FF2B5EF4-FFF2-40B4-BE49-F238E27FC236}">
                  <a16:creationId xmlns:a16="http://schemas.microsoft.com/office/drawing/2014/main" id="{02553D1B-A147-4174-AFEA-8182856D2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4721225"/>
              <a:ext cx="542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19B1C26-6A8D-4B69-9B54-09A826F39C2A}"/>
                </a:ext>
              </a:extLst>
            </p:cNvPr>
            <p:cNvSpPr/>
            <p:nvPr/>
          </p:nvSpPr>
          <p:spPr>
            <a:xfrm>
              <a:off x="2549208" y="4171951"/>
              <a:ext cx="2025967" cy="65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53" name="Straight Connector 79">
              <a:extLst>
                <a:ext uri="{FF2B5EF4-FFF2-40B4-BE49-F238E27FC236}">
                  <a16:creationId xmlns:a16="http://schemas.microsoft.com/office/drawing/2014/main" id="{700E6907-5774-4C58-AF80-CA033D0DE1EF}"/>
                </a:ext>
              </a:extLst>
            </p:cNvPr>
            <p:cNvCxnSpPr/>
            <p:nvPr/>
          </p:nvCxnSpPr>
          <p:spPr>
            <a:xfrm>
              <a:off x="2397125" y="4799013"/>
              <a:ext cx="2001838" cy="158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9">
              <a:extLst>
                <a:ext uri="{FF2B5EF4-FFF2-40B4-BE49-F238E27FC236}">
                  <a16:creationId xmlns:a16="http://schemas.microsoft.com/office/drawing/2014/main" id="{9B31F517-B8E4-49FC-AD54-A7AD9EB47880}"/>
                </a:ext>
              </a:extLst>
            </p:cNvPr>
            <p:cNvCxnSpPr/>
            <p:nvPr/>
          </p:nvCxnSpPr>
          <p:spPr>
            <a:xfrm>
              <a:off x="2348231" y="5272088"/>
              <a:ext cx="2001837" cy="15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79">
              <a:extLst>
                <a:ext uri="{FF2B5EF4-FFF2-40B4-BE49-F238E27FC236}">
                  <a16:creationId xmlns:a16="http://schemas.microsoft.com/office/drawing/2014/main" id="{485096EC-E036-40E5-8A62-849A5BE04AB7}"/>
                </a:ext>
              </a:extLst>
            </p:cNvPr>
            <p:cNvCxnSpPr/>
            <p:nvPr/>
          </p:nvCxnSpPr>
          <p:spPr>
            <a:xfrm>
              <a:off x="2219325" y="5832475"/>
              <a:ext cx="171132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46">
              <a:extLst>
                <a:ext uri="{FF2B5EF4-FFF2-40B4-BE49-F238E27FC236}">
                  <a16:creationId xmlns:a16="http://schemas.microsoft.com/office/drawing/2014/main" id="{5B8EA04E-14DD-4AD4-839D-4B8A40283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938" y="5359956"/>
              <a:ext cx="1390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车间亮度差</a:t>
              </a:r>
              <a:endParaRPr lang="en-US" altLang="zh-CN" sz="9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7" name="Straight Connector 79">
              <a:extLst>
                <a:ext uri="{FF2B5EF4-FFF2-40B4-BE49-F238E27FC236}">
                  <a16:creationId xmlns:a16="http://schemas.microsoft.com/office/drawing/2014/main" id="{560C1FDB-3081-43BD-A111-E243494185D6}"/>
                </a:ext>
              </a:extLst>
            </p:cNvPr>
            <p:cNvCxnSpPr/>
            <p:nvPr/>
          </p:nvCxnSpPr>
          <p:spPr>
            <a:xfrm>
              <a:off x="377825" y="5743575"/>
              <a:ext cx="1370013" cy="15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69">
              <a:extLst>
                <a:ext uri="{FF2B5EF4-FFF2-40B4-BE49-F238E27FC236}">
                  <a16:creationId xmlns:a16="http://schemas.microsoft.com/office/drawing/2014/main" id="{93B82F5A-ED7C-4879-B1B5-5714EFDB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950" y="5313363"/>
              <a:ext cx="54451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59" name="矩形 67">
              <a:extLst>
                <a:ext uri="{FF2B5EF4-FFF2-40B4-BE49-F238E27FC236}">
                  <a16:creationId xmlns:a16="http://schemas.microsoft.com/office/drawing/2014/main" id="{5DBAC81F-C86F-4E23-BB37-1C195FDB1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660" y="3943350"/>
              <a:ext cx="4730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solidFill>
                    <a:srgbClr val="92D050"/>
                  </a:solidFill>
                  <a:latin typeface="Calibri" panose="020F0502020204030204" pitchFamily="34" charset="0"/>
                </a:rPr>
                <a:t>√ </a:t>
              </a:r>
            </a:p>
          </p:txBody>
        </p:sp>
        <p:sp>
          <p:nvSpPr>
            <p:cNvPr id="60" name="矩形 67">
              <a:extLst>
                <a:ext uri="{FF2B5EF4-FFF2-40B4-BE49-F238E27FC236}">
                  <a16:creationId xmlns:a16="http://schemas.microsoft.com/office/drawing/2014/main" id="{7A1FAF63-42D7-4B07-AD19-054BEBFAF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625" y="4633913"/>
              <a:ext cx="4730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92D050"/>
                  </a:solidFill>
                  <a:latin typeface="Calibri" panose="020F0502020204030204" pitchFamily="34" charset="0"/>
                </a:rPr>
                <a:t>√ </a:t>
              </a:r>
            </a:p>
          </p:txBody>
        </p:sp>
        <p:sp>
          <p:nvSpPr>
            <p:cNvPr id="61" name="TextBox 51">
              <a:extLst>
                <a:ext uri="{FF2B5EF4-FFF2-40B4-BE49-F238E27FC236}">
                  <a16:creationId xmlns:a16="http://schemas.microsoft.com/office/drawing/2014/main" id="{AA4D79C3-9A80-4BE8-82E7-C6233A4A5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887" y="2626915"/>
              <a:ext cx="1785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焊接材料不当</a:t>
              </a:r>
              <a:endParaRPr lang="en-US" altLang="zh-CN" dirty="0"/>
            </a:p>
          </p:txBody>
        </p:sp>
        <p:cxnSp>
          <p:nvCxnSpPr>
            <p:cNvPr id="62" name="Straight Connector 56">
              <a:extLst>
                <a:ext uri="{FF2B5EF4-FFF2-40B4-BE49-F238E27FC236}">
                  <a16:creationId xmlns:a16="http://schemas.microsoft.com/office/drawing/2014/main" id="{CAA34A62-E92D-4098-A207-F46CE037EF12}"/>
                </a:ext>
              </a:extLst>
            </p:cNvPr>
            <p:cNvCxnSpPr/>
            <p:nvPr/>
          </p:nvCxnSpPr>
          <p:spPr>
            <a:xfrm>
              <a:off x="2852738" y="2979738"/>
              <a:ext cx="18319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8">
              <a:extLst>
                <a:ext uri="{FF2B5EF4-FFF2-40B4-BE49-F238E27FC236}">
                  <a16:creationId xmlns:a16="http://schemas.microsoft.com/office/drawing/2014/main" id="{9A1BF4C8-CEE3-4E41-B6F9-2CD3C8327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713" y="2565400"/>
              <a:ext cx="5445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64" name="矩形 2">
              <a:extLst>
                <a:ext uri="{FF2B5EF4-FFF2-40B4-BE49-F238E27FC236}">
                  <a16:creationId xmlns:a16="http://schemas.microsoft.com/office/drawing/2014/main" id="{06C4D841-FB7D-4D23-9F07-38CF1720A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788" y="5448300"/>
              <a:ext cx="542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65" name="矩形 69">
              <a:extLst>
                <a:ext uri="{FF2B5EF4-FFF2-40B4-BE49-F238E27FC236}">
                  <a16:creationId xmlns:a16="http://schemas.microsoft.com/office/drawing/2014/main" id="{0821D3F4-6014-41F3-BFA5-D2008DE88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9588" y="3883025"/>
              <a:ext cx="54292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66" name="矩形 69">
              <a:extLst>
                <a:ext uri="{FF2B5EF4-FFF2-40B4-BE49-F238E27FC236}">
                  <a16:creationId xmlns:a16="http://schemas.microsoft.com/office/drawing/2014/main" id="{03127AEC-E89D-4D05-A697-56BB75269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488" y="2171700"/>
              <a:ext cx="544512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67" name="矩形 69">
              <a:extLst>
                <a:ext uri="{FF2B5EF4-FFF2-40B4-BE49-F238E27FC236}">
                  <a16:creationId xmlns:a16="http://schemas.microsoft.com/office/drawing/2014/main" id="{844E665E-37AE-45A7-AF9A-8AA82D22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988" y="1568450"/>
              <a:ext cx="544512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68" name="椭圆 103">
              <a:extLst>
                <a:ext uri="{FF2B5EF4-FFF2-40B4-BE49-F238E27FC236}">
                  <a16:creationId xmlns:a16="http://schemas.microsoft.com/office/drawing/2014/main" id="{D63B0847-634D-4603-8095-D01B28CB38EB}"/>
                </a:ext>
              </a:extLst>
            </p:cNvPr>
            <p:cNvSpPr/>
            <p:nvPr/>
          </p:nvSpPr>
          <p:spPr>
            <a:xfrm>
              <a:off x="247016" y="3910968"/>
              <a:ext cx="2124076" cy="650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椭圆 103">
              <a:extLst>
                <a:ext uri="{FF2B5EF4-FFF2-40B4-BE49-F238E27FC236}">
                  <a16:creationId xmlns:a16="http://schemas.microsoft.com/office/drawing/2014/main" id="{F9F2308F-C77D-4633-852E-4D32179AC107}"/>
                </a:ext>
              </a:extLst>
            </p:cNvPr>
            <p:cNvSpPr/>
            <p:nvPr/>
          </p:nvSpPr>
          <p:spPr>
            <a:xfrm>
              <a:off x="-3360" y="4618037"/>
              <a:ext cx="2081398" cy="6953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" name="Rectangle 2">
            <a:extLst>
              <a:ext uri="{FF2B5EF4-FFF2-40B4-BE49-F238E27FC236}">
                <a16:creationId xmlns:a16="http://schemas.microsoft.com/office/drawing/2014/main" id="{88D77BDE-558D-4996-96FC-874E0CE0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57" y="818652"/>
            <a:ext cx="3949156" cy="48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根本原因</a:t>
            </a:r>
            <a:r>
              <a:rPr lang="en-US" altLang="zh-CN" sz="2000" b="1" dirty="0">
                <a:latin typeface="Tahoma" panose="020B0604030504040204" pitchFamily="34" charset="0"/>
                <a:cs typeface="Tahoma" panose="020B0604030504040204" pitchFamily="34" charset="0"/>
              </a:rPr>
              <a:t>——</a:t>
            </a: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巧用鱼骨图分析</a:t>
            </a:r>
            <a:endParaRPr lang="en-US" altLang="zh-CN" sz="15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5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59FE281-688A-45BA-91E1-9EA20A3C6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" y="1247728"/>
            <a:ext cx="9088051" cy="4677034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10EB18E6-3BAB-4D37-B1CE-FA663B1D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256" y="755158"/>
            <a:ext cx="8304883" cy="48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制定永久措施：根据鱼骨图分析结果，制定根本对策措施。</a:t>
            </a:r>
            <a:endParaRPr lang="en-US" altLang="zh-CN" sz="15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9DBB19FE-CDB4-4D8E-9AE3-67D33859609D}"/>
              </a:ext>
            </a:extLst>
          </p:cNvPr>
          <p:cNvSpPr/>
          <p:nvPr/>
        </p:nvSpPr>
        <p:spPr>
          <a:xfrm>
            <a:off x="147833" y="5917147"/>
            <a:ext cx="658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所采取的纠正措施，计划完成日期，责任人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纠正措施的确认方法及确认结果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采取纠正措施后的首批次产品序列号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批号信息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806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10EB18E6-3BAB-4D37-B1CE-FA663B1D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57" y="818652"/>
            <a:ext cx="5280548" cy="48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纠正措施效果验证</a:t>
            </a:r>
            <a:endParaRPr lang="en-US" altLang="zh-CN" sz="15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053439-6B08-4DB7-A039-7504733B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" y="1556792"/>
            <a:ext cx="9088051" cy="20844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B59FB0B-FC72-477A-BACB-0C84832EF216}"/>
              </a:ext>
            </a:extLst>
          </p:cNvPr>
          <p:cNvSpPr/>
          <p:nvPr/>
        </p:nvSpPr>
        <p:spPr>
          <a:xfrm>
            <a:off x="1259632" y="406394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纠正措施报告得到使用工厂的认可，并记录对策后的首批次号！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383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CCD513-7AE8-E3B2-3D6E-8D7FFD7D3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08720"/>
            <a:ext cx="409445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1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 idx="4294967295"/>
          </p:nvPr>
        </p:nvSpPr>
        <p:spPr>
          <a:xfrm>
            <a:off x="3275856" y="4365104"/>
            <a:ext cx="2304256" cy="720080"/>
          </a:xfrm>
        </p:spPr>
        <p:txBody>
          <a:bodyPr>
            <a:normAutofit/>
          </a:bodyPr>
          <a:lstStyle/>
          <a:p>
            <a:r>
              <a:rPr lang="en-US" altLang="zh-CN" sz="6000" i="1" dirty="0">
                <a:solidFill>
                  <a:schemeClr val="bg1"/>
                </a:solidFill>
              </a:rPr>
              <a:t>END</a:t>
            </a:r>
            <a:endParaRPr lang="zh-CN" altLang="en-US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6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700808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SCAR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定义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SCAR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报告形式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SCAR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案例展示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233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DAB3A5-E393-4FB1-9D9F-B93214249DA2}"/>
              </a:ext>
            </a:extLst>
          </p:cNvPr>
          <p:cNvSpPr/>
          <p:nvPr/>
        </p:nvSpPr>
        <p:spPr>
          <a:xfrm>
            <a:off x="305272" y="980728"/>
            <a:ext cx="864096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定义</a:t>
            </a:r>
            <a:r>
              <a:rPr lang="zh-CN" altLang="en-US" sz="2000" dirty="0">
                <a:latin typeface="+mn-ea"/>
              </a:rPr>
              <a:t>：</a:t>
            </a:r>
            <a:endParaRPr lang="en-US" altLang="zh-CN" sz="2000" dirty="0">
              <a:latin typeface="+mn-ea"/>
            </a:endParaRPr>
          </a:p>
          <a:p>
            <a:pPr marL="720000"/>
            <a:r>
              <a:rPr lang="en-US" altLang="zh-CN" sz="2000" dirty="0">
                <a:latin typeface="+mn-ea"/>
              </a:rPr>
              <a:t>SCAR: Supplier Corrective Action Request</a:t>
            </a:r>
            <a:br>
              <a:rPr lang="en-US" altLang="zh-CN" sz="2000" dirty="0">
                <a:latin typeface="+mn-ea"/>
              </a:rPr>
            </a:br>
            <a:r>
              <a:rPr lang="en-US" altLang="zh-CN" sz="2000" dirty="0">
                <a:latin typeface="+mn-ea"/>
              </a:rPr>
              <a:t>《</a:t>
            </a:r>
            <a:r>
              <a:rPr lang="zh-CN" altLang="en-US" sz="2000" dirty="0">
                <a:latin typeface="+mn-ea"/>
              </a:rPr>
              <a:t>供应商纠正措施报告</a:t>
            </a:r>
            <a:r>
              <a:rPr lang="en-US" altLang="zh-CN" sz="2000" dirty="0">
                <a:latin typeface="+mn-ea"/>
              </a:rPr>
              <a:t>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目的：</a:t>
            </a:r>
            <a:endParaRPr lang="en-US" altLang="zh-CN" sz="2000" b="1" dirty="0">
              <a:latin typeface="+mn-ea"/>
            </a:endParaRPr>
          </a:p>
          <a:p>
            <a:pPr marL="720000"/>
            <a:r>
              <a:rPr lang="zh-CN" altLang="en-US" sz="2000" dirty="0">
                <a:latin typeface="+mn-ea"/>
              </a:rPr>
              <a:t>指导海斯特</a:t>
            </a:r>
            <a:r>
              <a:rPr lang="en-US" altLang="zh-CN" sz="2000" dirty="0">
                <a:latin typeface="+mn-ea"/>
              </a:rPr>
              <a:t>-</a:t>
            </a:r>
            <a:r>
              <a:rPr lang="zh-CN" altLang="en-US" sz="2000" dirty="0">
                <a:latin typeface="+mn-ea"/>
              </a:rPr>
              <a:t>耶鲁及其供应商有关人员协调由供应商引起的不符合项的纠正措施。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适用范围：</a:t>
            </a:r>
            <a:endParaRPr lang="en-US" altLang="zh-CN" sz="2000" b="1" dirty="0">
              <a:latin typeface="+mn-ea"/>
            </a:endParaRPr>
          </a:p>
          <a:p>
            <a:pPr marL="720000"/>
            <a:r>
              <a:rPr lang="zh-CN" altLang="en-US" sz="2000" dirty="0">
                <a:latin typeface="+mn-ea"/>
              </a:rPr>
              <a:t>适用于所有由供应商造成的零件上的不符合项，主要包括以下情形： </a:t>
            </a:r>
          </a:p>
          <a:p>
            <a:pPr marL="720000"/>
            <a:r>
              <a:rPr lang="en-US" altLang="zh-CN" sz="2000" dirty="0">
                <a:latin typeface="+mn-ea"/>
              </a:rPr>
              <a:t>· </a:t>
            </a:r>
            <a:r>
              <a:rPr lang="zh-CN" altLang="en-US" sz="2000" dirty="0">
                <a:latin typeface="+mn-ea"/>
              </a:rPr>
              <a:t>零件在进料检验时被拒收；</a:t>
            </a:r>
            <a:endParaRPr lang="en-US" altLang="zh-CN" sz="2000" dirty="0">
              <a:latin typeface="+mn-ea"/>
            </a:endParaRPr>
          </a:p>
          <a:p>
            <a:pPr marL="720000"/>
            <a:r>
              <a:rPr lang="en-US" altLang="zh-CN" sz="2000" dirty="0">
                <a:latin typeface="+mn-ea"/>
              </a:rPr>
              <a:t>· </a:t>
            </a:r>
            <a:r>
              <a:rPr lang="zh-CN" altLang="en-US" sz="2000" dirty="0">
                <a:latin typeface="+mn-ea"/>
              </a:rPr>
              <a:t>零件在海斯特</a:t>
            </a:r>
            <a:r>
              <a:rPr lang="en-US" altLang="zh-CN" sz="2000" dirty="0">
                <a:latin typeface="+mn-ea"/>
              </a:rPr>
              <a:t>-</a:t>
            </a:r>
            <a:r>
              <a:rPr lang="zh-CN" altLang="en-US" sz="2000" dirty="0">
                <a:latin typeface="+mn-ea"/>
              </a:rPr>
              <a:t>耶鲁集团生产过程中被发现不合格；</a:t>
            </a:r>
          </a:p>
          <a:p>
            <a:pPr marL="720000"/>
            <a:r>
              <a:rPr lang="en-US" altLang="zh-CN" sz="2000" dirty="0">
                <a:latin typeface="+mn-ea"/>
              </a:rPr>
              <a:t>· </a:t>
            </a:r>
            <a:r>
              <a:rPr lang="zh-CN" altLang="en-US" sz="2000" dirty="0">
                <a:latin typeface="+mn-ea"/>
              </a:rPr>
              <a:t>现场审核发现的不合格问题。</a:t>
            </a:r>
            <a:endParaRPr lang="en-US" altLang="zh-CN" sz="2000" dirty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+mn-ea"/>
              </a:rPr>
              <a:t>SCAR</a:t>
            </a:r>
            <a:r>
              <a:rPr lang="zh-CN" altLang="en-US" sz="2000" b="1" dirty="0">
                <a:latin typeface="+mn-ea"/>
              </a:rPr>
              <a:t>报告形式：</a:t>
            </a:r>
            <a:endParaRPr lang="en-US" altLang="zh-CN" sz="2000" b="1" dirty="0">
              <a:latin typeface="+mn-ea"/>
            </a:endParaRPr>
          </a:p>
          <a:p>
            <a:pPr marL="10800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ea"/>
              </a:rPr>
              <a:t>使用</a:t>
            </a:r>
            <a:r>
              <a:rPr lang="en-US" altLang="zh-CN" sz="2000" dirty="0">
                <a:latin typeface="+mn-ea"/>
              </a:rPr>
              <a:t>ICAM</a:t>
            </a:r>
            <a:r>
              <a:rPr lang="zh-CN" altLang="en-US" sz="2000" dirty="0">
                <a:latin typeface="+mn-ea"/>
              </a:rPr>
              <a:t>系统管理纠正措施：</a:t>
            </a:r>
            <a:endParaRPr lang="en-US" altLang="zh-CN" sz="2000" dirty="0">
              <a:latin typeface="+mn-ea"/>
            </a:endParaRPr>
          </a:p>
          <a:p>
            <a:pPr marL="1080000"/>
            <a:r>
              <a:rPr lang="en-US" altLang="zh-CN" sz="2000" dirty="0">
                <a:latin typeface="+mn-ea"/>
                <a:hlinkClick r:id="rId2"/>
              </a:rPr>
              <a:t>https://www.hyster-yale.com/Home/default.aspx</a:t>
            </a:r>
            <a:endParaRPr lang="en-US" altLang="zh-CN" sz="2000" dirty="0">
              <a:latin typeface="+mn-ea"/>
            </a:endParaRPr>
          </a:p>
          <a:p>
            <a:pPr marL="10800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SCAR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报告：参照右表→</a:t>
            </a:r>
            <a:endParaRPr lang="en-US" altLang="zh-CN" sz="2000" b="1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FA8640F8-4411-4319-8601-93751E508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256651"/>
              </p:ext>
            </p:extLst>
          </p:nvPr>
        </p:nvGraphicFramePr>
        <p:xfrm>
          <a:off x="7164288" y="5692806"/>
          <a:ext cx="136815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92685" progId="Excel.Sheet.8">
                  <p:embed/>
                </p:oleObj>
              </mc:Choice>
              <mc:Fallback>
                <p:oleObj name="Worksheet" showAsIcon="1" r:id="rId3" imgW="914400" imgH="792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4288" y="5692806"/>
                        <a:ext cx="1368152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23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81716A4-7752-467E-BC16-18CB490A2C55}"/>
              </a:ext>
            </a:extLst>
          </p:cNvPr>
          <p:cNvSpPr/>
          <p:nvPr/>
        </p:nvSpPr>
        <p:spPr>
          <a:xfrm>
            <a:off x="457771" y="845175"/>
            <a:ext cx="846928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</a:rPr>
              <a:t>纠正措施流程包括以下五个步骤：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步骤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：发现、记录不符合项并落实调查不符合项责任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发现、记录并发行纠正措施报告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步骤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：完成围堵措施（目标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个工作日）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 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确定并实施围堵措施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步骤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：制定永久性纠正措施（目标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10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个工作日）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调查根本原因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制定适当的纠正措施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步骤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：实施永久性纠正措施（目标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30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个工作日）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实施永久性纠正措施并进行数据验证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步骤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：记录纠正措施并关闭（目标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40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个工作日）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检查纠正措施记录的完整性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客户认可纠正措施的有效性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海斯特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耶鲁质量人员负责关闭纠正措施并记录</a:t>
            </a:r>
          </a:p>
        </p:txBody>
      </p:sp>
    </p:spTree>
    <p:extLst>
      <p:ext uri="{BB962C8B-B14F-4D97-AF65-F5344CB8AC3E}">
        <p14:creationId xmlns:p14="http://schemas.microsoft.com/office/powerpoint/2010/main" val="146243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报告形式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0C358B-F6D7-4DC8-A86A-F8DBC3AB1E8F}"/>
              </a:ext>
            </a:extLst>
          </p:cNvPr>
          <p:cNvSpPr/>
          <p:nvPr/>
        </p:nvSpPr>
        <p:spPr>
          <a:xfrm>
            <a:off x="179512" y="908720"/>
            <a:ext cx="1661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n-ea"/>
              </a:rPr>
              <a:t>ICAM</a:t>
            </a:r>
            <a:r>
              <a:rPr lang="zh-CN" altLang="en-US" sz="2400" b="1" dirty="0">
                <a:latin typeface="+mn-ea"/>
              </a:rPr>
              <a:t>系统</a:t>
            </a:r>
            <a:endParaRPr lang="en-US" altLang="zh-CN" sz="2400" b="1" dirty="0">
              <a:ea typeface="宋体" pitchFamily="2" charset="-12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4C33A93-037A-489B-A005-13A27E78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533317" cy="22816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椭圆 4">
            <a:extLst>
              <a:ext uri="{FF2B5EF4-FFF2-40B4-BE49-F238E27FC236}">
                <a16:creationId xmlns:a16="http://schemas.microsoft.com/office/drawing/2014/main" id="{7BBE2FE0-7AEA-44D5-9486-A32CC7FE4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2708920"/>
            <a:ext cx="1331822" cy="547637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" name="圆角矩形标注 5">
            <a:extLst>
              <a:ext uri="{FF2B5EF4-FFF2-40B4-BE49-F238E27FC236}">
                <a16:creationId xmlns:a16="http://schemas.microsoft.com/office/drawing/2014/main" id="{4705E0A0-9306-4C2E-AD29-E26FF587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9" y="3202411"/>
            <a:ext cx="1224136" cy="874661"/>
          </a:xfrm>
          <a:prstGeom prst="wedgeRoundRectCallout">
            <a:avLst>
              <a:gd name="adj1" fmla="val 79671"/>
              <a:gd name="adj2" fmla="val -5336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第一步：</a:t>
            </a:r>
            <a:endParaRPr lang="en-US" altLang="zh-CN" sz="1600" i="0" dirty="0">
              <a:solidFill>
                <a:srgbClr val="000000"/>
              </a:solidFill>
              <a:ea typeface="宋体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输入登录名和密码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0F8C213-029F-4AAC-9B3C-E503433668F8}"/>
              </a:ext>
            </a:extLst>
          </p:cNvPr>
          <p:cNvSpPr/>
          <p:nvPr/>
        </p:nvSpPr>
        <p:spPr>
          <a:xfrm>
            <a:off x="792013" y="1355030"/>
            <a:ext cx="6510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点击进入</a:t>
            </a:r>
            <a:r>
              <a:rPr lang="en-US" altLang="zh-CN" dirty="0"/>
              <a:t>HQMS</a:t>
            </a:r>
            <a:r>
              <a:rPr lang="zh-CN" altLang="en-US" dirty="0"/>
              <a:t>系统：</a:t>
            </a:r>
            <a:r>
              <a:rPr lang="en-US" altLang="zh-CN" dirty="0">
                <a:hlinkClick r:id="rId3"/>
              </a:rPr>
              <a:t>https://hqms.hgihost.com/HYMH/login.aspx</a:t>
            </a:r>
            <a:endParaRPr lang="zh-CN" alt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20CC780-B935-4D20-957D-E72ADAA2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72" y="1916832"/>
            <a:ext cx="4449242" cy="2281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椭圆 2">
            <a:extLst>
              <a:ext uri="{FF2B5EF4-FFF2-40B4-BE49-F238E27FC236}">
                <a16:creationId xmlns:a16="http://schemas.microsoft.com/office/drawing/2014/main" id="{3CC84683-093E-4741-9D7D-A92A452F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815" y="1806725"/>
            <a:ext cx="374345" cy="342244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" name="圆角矩形标注 6">
            <a:extLst>
              <a:ext uri="{FF2B5EF4-FFF2-40B4-BE49-F238E27FC236}">
                <a16:creationId xmlns:a16="http://schemas.microsoft.com/office/drawing/2014/main" id="{2BC6A27F-7E53-4DAE-B0BF-6F4852892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005" y="2708920"/>
            <a:ext cx="1537791" cy="864096"/>
          </a:xfrm>
          <a:prstGeom prst="wedgeRoundRectCallout">
            <a:avLst>
              <a:gd name="adj1" fmla="val -18925"/>
              <a:gd name="adj2" fmla="val -12565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第二步：</a:t>
            </a:r>
            <a:endParaRPr lang="en-US" altLang="zh-CN" sz="1600" i="0" dirty="0">
              <a:solidFill>
                <a:srgbClr val="000000"/>
              </a:solidFill>
              <a:ea typeface="宋体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点击该图标进入</a:t>
            </a:r>
            <a:r>
              <a:rPr lang="en-US" altLang="zh-CN" sz="1600" i="0" dirty="0">
                <a:solidFill>
                  <a:srgbClr val="000000"/>
                </a:solidFill>
                <a:ea typeface="宋体" pitchFamily="2" charset="-122"/>
              </a:rPr>
              <a:t>HQMS</a:t>
            </a: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系统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F5585D1-2505-4FAB-B496-9700D0E4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21687"/>
            <a:ext cx="2769860" cy="2162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C9FC16C6-AB7C-42FE-9B3D-5BEFEF81A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20"/>
          <a:stretch/>
        </p:blipFill>
        <p:spPr bwMode="auto">
          <a:xfrm>
            <a:off x="987226" y="5578223"/>
            <a:ext cx="2322186" cy="74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66B2E668-6945-43A9-9B8A-5F9256D1531C}"/>
              </a:ext>
            </a:extLst>
          </p:cNvPr>
          <p:cNvSpPr/>
          <p:nvPr/>
        </p:nvSpPr>
        <p:spPr>
          <a:xfrm>
            <a:off x="539552" y="6364185"/>
            <a:ext cx="2409806" cy="23316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1AA173E-F4B1-46F2-8BF8-7EBCE2FF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71" y="4426824"/>
            <a:ext cx="2995170" cy="1314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F6CAD2D1-97E8-4C91-95EE-A18AB9360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7"/>
          <a:stretch/>
        </p:blipFill>
        <p:spPr bwMode="auto">
          <a:xfrm>
            <a:off x="3390049" y="4421687"/>
            <a:ext cx="2471677" cy="1319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圆角矩形标注 5">
            <a:extLst>
              <a:ext uri="{FF2B5EF4-FFF2-40B4-BE49-F238E27FC236}">
                <a16:creationId xmlns:a16="http://schemas.microsoft.com/office/drawing/2014/main" id="{9C5DADD6-4FFD-4365-8B44-70B866CBF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395" y="5926829"/>
            <a:ext cx="1719661" cy="814540"/>
          </a:xfrm>
          <a:prstGeom prst="wedgeRoundRectCallout">
            <a:avLst>
              <a:gd name="adj1" fmla="val -87925"/>
              <a:gd name="adj2" fmla="val -2785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第三步：</a:t>
            </a:r>
            <a:endParaRPr lang="en-US" altLang="zh-CN" sz="1600" i="0" dirty="0">
              <a:solidFill>
                <a:srgbClr val="000000"/>
              </a:solidFill>
              <a:ea typeface="宋体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点击该图标进入</a:t>
            </a:r>
            <a:r>
              <a:rPr lang="en-US" altLang="zh-CN" sz="1600" i="0" dirty="0">
                <a:solidFill>
                  <a:srgbClr val="000000"/>
                </a:solidFill>
                <a:ea typeface="宋体" pitchFamily="2" charset="-122"/>
              </a:rPr>
              <a:t>CAR</a:t>
            </a: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系统</a:t>
            </a:r>
          </a:p>
        </p:txBody>
      </p:sp>
      <p:sp>
        <p:nvSpPr>
          <p:cNvPr id="24" name="圆角矩形标注 5">
            <a:extLst>
              <a:ext uri="{FF2B5EF4-FFF2-40B4-BE49-F238E27FC236}">
                <a16:creationId xmlns:a16="http://schemas.microsoft.com/office/drawing/2014/main" id="{DF6D28D7-92C0-4621-8D68-70C848719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403" y="5937158"/>
            <a:ext cx="1766853" cy="931514"/>
          </a:xfrm>
          <a:prstGeom prst="wedgeRoundRectCallout">
            <a:avLst>
              <a:gd name="adj1" fmla="val -40983"/>
              <a:gd name="adj2" fmla="val -12061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第四步：</a:t>
            </a:r>
            <a:endParaRPr lang="en-US" altLang="zh-CN" sz="1600" i="0" dirty="0">
              <a:solidFill>
                <a:srgbClr val="000000"/>
              </a:solidFill>
              <a:ea typeface="宋体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点击该图标进入查找对应的</a:t>
            </a:r>
            <a:r>
              <a:rPr lang="en-US" altLang="zh-CN" sz="1600" i="0" dirty="0">
                <a:solidFill>
                  <a:srgbClr val="000000"/>
                </a:solidFill>
                <a:ea typeface="宋体" pitchFamily="2" charset="-122"/>
              </a:rPr>
              <a:t>CAR</a:t>
            </a:r>
            <a:endParaRPr lang="zh-CN" altLang="en-US" sz="1600" i="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5" name="圆角矩形标注 5">
            <a:extLst>
              <a:ext uri="{FF2B5EF4-FFF2-40B4-BE49-F238E27FC236}">
                <a16:creationId xmlns:a16="http://schemas.microsoft.com/office/drawing/2014/main" id="{EF56ABD8-A665-42D5-97B0-30F63B4E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429" y="5805464"/>
            <a:ext cx="1887083" cy="1029743"/>
          </a:xfrm>
          <a:prstGeom prst="wedgeRoundRectCallout">
            <a:avLst>
              <a:gd name="adj1" fmla="val 11945"/>
              <a:gd name="adj2" fmla="val -11431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第五步：</a:t>
            </a:r>
            <a:endParaRPr lang="en-US" altLang="zh-CN" sz="1600" i="0" dirty="0">
              <a:solidFill>
                <a:srgbClr val="000000"/>
              </a:solidFill>
              <a:ea typeface="宋体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输入邮件收到的</a:t>
            </a:r>
            <a:r>
              <a:rPr lang="en-US" altLang="zh-CN" sz="1600" i="0" dirty="0">
                <a:solidFill>
                  <a:srgbClr val="000000"/>
                </a:solidFill>
                <a:ea typeface="宋体" pitchFamily="2" charset="-122"/>
              </a:rPr>
              <a:t>CAR</a:t>
            </a: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编号</a:t>
            </a:r>
          </a:p>
        </p:txBody>
      </p:sp>
      <p:sp>
        <p:nvSpPr>
          <p:cNvPr id="26" name="椭圆 4">
            <a:extLst>
              <a:ext uri="{FF2B5EF4-FFF2-40B4-BE49-F238E27FC236}">
                <a16:creationId xmlns:a16="http://schemas.microsoft.com/office/drawing/2014/main" id="{3DAFF082-4B0E-45CC-8CB5-C4E728089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5085183"/>
            <a:ext cx="648072" cy="216025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544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报告形式</a:t>
            </a:r>
            <a:endParaRPr lang="zh-CN" altLang="en-US" dirty="0"/>
          </a:p>
        </p:txBody>
      </p:sp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804664" y="1921307"/>
            <a:ext cx="1727200" cy="373062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i="0" dirty="0">
                <a:solidFill>
                  <a:srgbClr val="000000"/>
                </a:solidFill>
                <a:ea typeface="宋体" pitchFamily="2" charset="-122"/>
              </a:rPr>
              <a:t>HYMH</a:t>
            </a:r>
            <a:r>
              <a:rPr lang="zh-CN" altLang="en-US" i="0" dirty="0">
                <a:solidFill>
                  <a:srgbClr val="000000"/>
                </a:solidFill>
                <a:ea typeface="宋体" pitchFamily="2" charset="-122"/>
              </a:rPr>
              <a:t>负责填写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D27FAC6-0FAD-4278-A3AE-E6F0D29CF2D6}"/>
              </a:ext>
            </a:extLst>
          </p:cNvPr>
          <p:cNvGrpSpPr/>
          <p:nvPr/>
        </p:nvGrpSpPr>
        <p:grpSpPr>
          <a:xfrm>
            <a:off x="2627784" y="1038894"/>
            <a:ext cx="5616574" cy="5636543"/>
            <a:chOff x="2771602" y="1103621"/>
            <a:chExt cx="5616574" cy="563654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90" b="2761"/>
            <a:stretch/>
          </p:blipFill>
          <p:spPr bwMode="auto">
            <a:xfrm>
              <a:off x="3347864" y="1103621"/>
              <a:ext cx="4911725" cy="5636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0DF431E-962D-4843-9781-CD4B8662388A}"/>
                </a:ext>
              </a:extLst>
            </p:cNvPr>
            <p:cNvGrpSpPr/>
            <p:nvPr/>
          </p:nvGrpSpPr>
          <p:grpSpPr>
            <a:xfrm>
              <a:off x="2771602" y="1679214"/>
              <a:ext cx="5616574" cy="4983162"/>
              <a:chOff x="2771602" y="1679214"/>
              <a:chExt cx="5616574" cy="4983162"/>
            </a:xfrm>
          </p:grpSpPr>
          <p:sp>
            <p:nvSpPr>
              <p:cNvPr id="12" name="左大括号 2"/>
              <p:cNvSpPr>
                <a:spLocks/>
              </p:cNvSpPr>
              <p:nvPr/>
            </p:nvSpPr>
            <p:spPr bwMode="auto">
              <a:xfrm>
                <a:off x="2771602" y="1758228"/>
                <a:ext cx="576262" cy="828675"/>
              </a:xfrm>
              <a:prstGeom prst="leftBrace">
                <a:avLst>
                  <a:gd name="adj1" fmla="val 8335"/>
                  <a:gd name="adj2" fmla="val 51149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3" name="矩形 4"/>
              <p:cNvSpPr>
                <a:spLocks noChangeArrowheads="1"/>
              </p:cNvSpPr>
              <p:nvPr/>
            </p:nvSpPr>
            <p:spPr bwMode="auto">
              <a:xfrm>
                <a:off x="6224414" y="1679214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问题综述</a:t>
                </a:r>
              </a:p>
            </p:txBody>
          </p:sp>
          <p:sp>
            <p:nvSpPr>
              <p:cNvPr id="14" name="矩形 7"/>
              <p:cNvSpPr>
                <a:spLocks noChangeArrowheads="1"/>
              </p:cNvSpPr>
              <p:nvPr/>
            </p:nvSpPr>
            <p:spPr bwMode="auto">
              <a:xfrm>
                <a:off x="6224414" y="2098314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 dirty="0">
                    <a:ea typeface="宋体" pitchFamily="2" charset="-122"/>
                  </a:rPr>
                  <a:t>零件检验情况</a:t>
                </a:r>
              </a:p>
            </p:txBody>
          </p:sp>
          <p:sp>
            <p:nvSpPr>
              <p:cNvPr id="15" name="矩形 8"/>
              <p:cNvSpPr>
                <a:spLocks noChangeArrowheads="1"/>
              </p:cNvSpPr>
              <p:nvPr/>
            </p:nvSpPr>
            <p:spPr bwMode="auto">
              <a:xfrm>
                <a:off x="6224414" y="2557101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不合格零件情况</a:t>
                </a:r>
              </a:p>
            </p:txBody>
          </p:sp>
          <p:sp>
            <p:nvSpPr>
              <p:cNvPr id="16" name="矩形 9"/>
              <p:cNvSpPr>
                <a:spLocks noChangeArrowheads="1"/>
              </p:cNvSpPr>
              <p:nvPr/>
            </p:nvSpPr>
            <p:spPr bwMode="auto">
              <a:xfrm>
                <a:off x="6224414" y="2976201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问题处理情况</a:t>
                </a:r>
              </a:p>
            </p:txBody>
          </p:sp>
          <p:sp>
            <p:nvSpPr>
              <p:cNvPr id="17" name="矩形 10"/>
              <p:cNvSpPr>
                <a:spLocks noChangeArrowheads="1"/>
              </p:cNvSpPr>
              <p:nvPr/>
            </p:nvSpPr>
            <p:spPr bwMode="auto">
              <a:xfrm>
                <a:off x="6224414" y="3395301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供应商接受</a:t>
                </a:r>
              </a:p>
            </p:txBody>
          </p:sp>
          <p:sp>
            <p:nvSpPr>
              <p:cNvPr id="18" name="矩形 11"/>
              <p:cNvSpPr>
                <a:spLocks noChangeArrowheads="1"/>
              </p:cNvSpPr>
              <p:nvPr/>
            </p:nvSpPr>
            <p:spPr bwMode="auto">
              <a:xfrm>
                <a:off x="6224414" y="3814401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 dirty="0">
                    <a:ea typeface="宋体" pitchFamily="2" charset="-122"/>
                  </a:rPr>
                  <a:t>短期遏制措施</a:t>
                </a:r>
              </a:p>
            </p:txBody>
          </p:sp>
          <p:sp>
            <p:nvSpPr>
              <p:cNvPr id="19" name="矩形 12"/>
              <p:cNvSpPr>
                <a:spLocks noChangeArrowheads="1"/>
              </p:cNvSpPr>
              <p:nvPr/>
            </p:nvSpPr>
            <p:spPr bwMode="auto">
              <a:xfrm>
                <a:off x="6224414" y="4233501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短期遏制措施的批准</a:t>
                </a:r>
              </a:p>
            </p:txBody>
          </p:sp>
          <p:sp>
            <p:nvSpPr>
              <p:cNvPr id="20" name="矩形 13"/>
              <p:cNvSpPr>
                <a:spLocks noChangeArrowheads="1"/>
              </p:cNvSpPr>
              <p:nvPr/>
            </p:nvSpPr>
            <p:spPr bwMode="auto">
              <a:xfrm>
                <a:off x="6224414" y="4703401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根本原因</a:t>
                </a:r>
              </a:p>
            </p:txBody>
          </p:sp>
          <p:sp>
            <p:nvSpPr>
              <p:cNvPr id="21" name="矩形 14"/>
              <p:cNvSpPr>
                <a:spLocks noChangeArrowheads="1"/>
              </p:cNvSpPr>
              <p:nvPr/>
            </p:nvSpPr>
            <p:spPr bwMode="auto">
              <a:xfrm>
                <a:off x="6224414" y="5136789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长期整改措施</a:t>
                </a:r>
              </a:p>
            </p:txBody>
          </p:sp>
          <p:sp>
            <p:nvSpPr>
              <p:cNvPr id="22" name="矩形 15"/>
              <p:cNvSpPr>
                <a:spLocks noChangeArrowheads="1"/>
              </p:cNvSpPr>
              <p:nvPr/>
            </p:nvSpPr>
            <p:spPr bwMode="auto">
              <a:xfrm>
                <a:off x="6224414" y="5557476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长期整改措施的批准</a:t>
                </a:r>
              </a:p>
            </p:txBody>
          </p:sp>
          <p:sp>
            <p:nvSpPr>
              <p:cNvPr id="23" name="矩形 16"/>
              <p:cNvSpPr>
                <a:spLocks noChangeArrowheads="1"/>
              </p:cNvSpPr>
              <p:nvPr/>
            </p:nvSpPr>
            <p:spPr bwMode="auto">
              <a:xfrm>
                <a:off x="6224414" y="5976576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供应商验证</a:t>
                </a:r>
              </a:p>
            </p:txBody>
          </p:sp>
          <p:sp>
            <p:nvSpPr>
              <p:cNvPr id="24" name="矩形 17"/>
              <p:cNvSpPr>
                <a:spLocks noChangeArrowheads="1"/>
              </p:cNvSpPr>
              <p:nvPr/>
            </p:nvSpPr>
            <p:spPr bwMode="auto">
              <a:xfrm>
                <a:off x="6224414" y="6395676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问题关闭</a:t>
                </a:r>
              </a:p>
            </p:txBody>
          </p:sp>
          <p:sp>
            <p:nvSpPr>
              <p:cNvPr id="26" name="左大括号 19"/>
              <p:cNvSpPr>
                <a:spLocks/>
              </p:cNvSpPr>
              <p:nvPr/>
            </p:nvSpPr>
            <p:spPr bwMode="auto">
              <a:xfrm>
                <a:off x="2771602" y="2993663"/>
                <a:ext cx="576263" cy="3419475"/>
              </a:xfrm>
              <a:prstGeom prst="leftBrace">
                <a:avLst>
                  <a:gd name="adj1" fmla="val 8324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</p:grpSp>
      <p:sp>
        <p:nvSpPr>
          <p:cNvPr id="29" name="矩形 20"/>
          <p:cNvSpPr>
            <a:spLocks noChangeArrowheads="1"/>
          </p:cNvSpPr>
          <p:nvPr/>
        </p:nvSpPr>
        <p:spPr bwMode="auto">
          <a:xfrm>
            <a:off x="467742" y="4452141"/>
            <a:ext cx="2016125" cy="37306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i="0" dirty="0">
                <a:solidFill>
                  <a:srgbClr val="000000"/>
                </a:solidFill>
                <a:ea typeface="宋体" pitchFamily="2" charset="-122"/>
              </a:rPr>
              <a:t>供应商负责填写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FEB82F9-C862-4AE4-9F1A-4FD6361F7D46}"/>
              </a:ext>
            </a:extLst>
          </p:cNvPr>
          <p:cNvSpPr/>
          <p:nvPr/>
        </p:nvSpPr>
        <p:spPr>
          <a:xfrm>
            <a:off x="179512" y="908720"/>
            <a:ext cx="1661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n-ea"/>
              </a:rPr>
              <a:t>ICAM</a:t>
            </a:r>
            <a:r>
              <a:rPr lang="zh-CN" altLang="en-US" sz="2400" b="1" dirty="0">
                <a:latin typeface="+mn-ea"/>
              </a:rPr>
              <a:t>系统</a:t>
            </a:r>
            <a:endParaRPr lang="en-US" altLang="zh-CN" sz="2400" b="1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163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报告形式</a:t>
            </a:r>
            <a:endParaRPr lang="zh-CN" altLang="en-US" dirty="0"/>
          </a:p>
        </p:txBody>
      </p:sp>
      <p:graphicFrame>
        <p:nvGraphicFramePr>
          <p:cNvPr id="7" name="表格 8">
            <a:extLst>
              <a:ext uri="{FF2B5EF4-FFF2-40B4-BE49-F238E27FC236}">
                <a16:creationId xmlns:a16="http://schemas.microsoft.com/office/drawing/2014/main" id="{C06BE9CE-8349-4E65-89C4-369FDFCC5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78031"/>
              </p:ext>
            </p:extLst>
          </p:nvPr>
        </p:nvGraphicFramePr>
        <p:xfrm>
          <a:off x="629751" y="1919766"/>
          <a:ext cx="9597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>
                  <a:extLst>
                    <a:ext uri="{9D8B030D-6E8A-4147-A177-3AD203B41FA5}">
                      <a16:colId xmlns:a16="http://schemas.microsoft.com/office/drawing/2014/main" val="4121875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供应商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5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HYMH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83805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307C4368-7475-4F37-A361-2032B858548A}"/>
              </a:ext>
            </a:extLst>
          </p:cNvPr>
          <p:cNvSpPr/>
          <p:nvPr/>
        </p:nvSpPr>
        <p:spPr>
          <a:xfrm>
            <a:off x="179512" y="880569"/>
            <a:ext cx="1426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n-ea"/>
              </a:rPr>
              <a:t>SCAR</a:t>
            </a:r>
            <a:r>
              <a:rPr lang="zh-CN" altLang="en-US" sz="2400" b="1" dirty="0">
                <a:latin typeface="+mn-ea"/>
              </a:rPr>
              <a:t>报告</a:t>
            </a:r>
            <a:endParaRPr lang="en-US" altLang="zh-CN" sz="2400" b="1" dirty="0">
              <a:ea typeface="宋体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B4095D8-79A8-7632-94F0-44EC0A3F0C3C}"/>
              </a:ext>
            </a:extLst>
          </p:cNvPr>
          <p:cNvGrpSpPr/>
          <p:nvPr/>
        </p:nvGrpSpPr>
        <p:grpSpPr>
          <a:xfrm>
            <a:off x="1606148" y="799079"/>
            <a:ext cx="7340598" cy="6058921"/>
            <a:chOff x="1606148" y="799079"/>
            <a:chExt cx="7340598" cy="605892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D13D612-B0F7-4675-89D8-5BC9F0659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148" y="799079"/>
              <a:ext cx="7340598" cy="6058921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EACFD60-E704-424A-A5F0-932FAF71E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327" y="821297"/>
              <a:ext cx="1741716" cy="52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745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报告形式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2EF6C3-E113-4D4C-B0EC-DDF043344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08720"/>
            <a:ext cx="7936074" cy="55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7C4368-7475-4F37-A361-2032B858548A}"/>
              </a:ext>
            </a:extLst>
          </p:cNvPr>
          <p:cNvSpPr/>
          <p:nvPr/>
        </p:nvSpPr>
        <p:spPr>
          <a:xfrm>
            <a:off x="66487" y="961357"/>
            <a:ext cx="2129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  <a:ea typeface="宋体" pitchFamily="2" charset="-122"/>
              </a:rPr>
              <a:t>问题描述：</a:t>
            </a:r>
            <a:endParaRPr lang="en-US" altLang="zh-CN" sz="2000" b="1" dirty="0">
              <a:ea typeface="宋体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C90F23-2995-4463-B2AA-1E098859CD0F}"/>
              </a:ext>
            </a:extLst>
          </p:cNvPr>
          <p:cNvSpPr txBox="1"/>
          <p:nvPr/>
        </p:nvSpPr>
        <p:spPr>
          <a:xfrm>
            <a:off x="251520" y="582229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问题描述时尽可能使用</a:t>
            </a:r>
            <a:r>
              <a:rPr lang="en-US" altLang="zh-CN" dirty="0"/>
              <a:t>5W+2H</a:t>
            </a:r>
            <a:r>
              <a:rPr lang="zh-CN" altLang="en-US" dirty="0"/>
              <a:t>的方式，必要时可添加图表、图片等内容。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C2CC51-B3F9-B89B-FF58-F278055AF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541353"/>
            <a:ext cx="9144000" cy="39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18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ster-Yale 2024">
      <a:dk1>
        <a:srgbClr val="002638"/>
      </a:dk1>
      <a:lt1>
        <a:srgbClr val="FFFFFF"/>
      </a:lt1>
      <a:dk2>
        <a:srgbClr val="ACACAC"/>
      </a:dk2>
      <a:lt2>
        <a:srgbClr val="FFFFFF"/>
      </a:lt2>
      <a:accent1>
        <a:srgbClr val="449EA6"/>
      </a:accent1>
      <a:accent2>
        <a:srgbClr val="E5A713"/>
      </a:accent2>
      <a:accent3>
        <a:srgbClr val="222222"/>
      </a:accent3>
      <a:accent4>
        <a:srgbClr val="456680"/>
      </a:accent4>
      <a:accent5>
        <a:srgbClr val="63B1BC"/>
      </a:accent5>
      <a:accent6>
        <a:srgbClr val="F3C75C"/>
      </a:accent6>
      <a:hlink>
        <a:srgbClr val="E4A724"/>
      </a:hlink>
      <a:folHlink>
        <a:srgbClr val="449EA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ster-Yale_Template_053124" id="{B1B7568A-9D01-0242-98E2-0EABB23A7858}" vid="{B117FD6B-5C60-4A4F-8805-CB055A1DFA2F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46f2a5-f2f6-44f7-a91a-8f1aa5b47f98">
      <Terms xmlns="http://schemas.microsoft.com/office/infopath/2007/PartnerControls"/>
    </lcf76f155ced4ddcb4097134ff3c332f>
    <TaxCatchAll xmlns="010e9784-df81-44c5-9036-c716272a6e5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4C2689773314D81188AA5C6FE5125" ma:contentTypeVersion="32" ma:contentTypeDescription="Create a new document." ma:contentTypeScope="" ma:versionID="aadc38da3901a658a46d6f4fc86e9d27">
  <xsd:schema xmlns:xsd="http://www.w3.org/2001/XMLSchema" xmlns:xs="http://www.w3.org/2001/XMLSchema" xmlns:p="http://schemas.microsoft.com/office/2006/metadata/properties" xmlns:ns2="e8daa1b4-3b74-4e8c-bee3-328f0c5a0064" xmlns:ns3="f546f2a5-f2f6-44f7-a91a-8f1aa5b47f98" xmlns:ns4="010e9784-df81-44c5-9036-c716272a6e5a" targetNamespace="http://schemas.microsoft.com/office/2006/metadata/properties" ma:root="true" ma:fieldsID="f5bf976b1c3b582a97b9b26e64ae0a93" ns2:_="" ns3:_="" ns4:_="">
    <xsd:import namespace="e8daa1b4-3b74-4e8c-bee3-328f0c5a0064"/>
    <xsd:import namespace="f546f2a5-f2f6-44f7-a91a-8f1aa5b47f98"/>
    <xsd:import namespace="010e9784-df81-44c5-9036-c716272a6e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aa1b4-3b74-4e8c-bee3-328f0c5a00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6f2a5-f2f6-44f7-a91a-8f1aa5b47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e3846f1-432f-4b9f-a192-4633976339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e9784-df81-44c5-9036-c716272a6e5a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08c6d43-727c-4f9b-b041-8e4a56ad1ef4}" ma:internalName="TaxCatchAll" ma:showField="CatchAllData" ma:web="010e9784-df81-44c5-9036-c716272a6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DBC177-0B6F-4372-BFC6-7A39AC3FE3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08FD7C-2408-4521-9D22-5075D4047AC4}">
  <ds:schemaRefs>
    <ds:schemaRef ds:uri="http://schemas.microsoft.com/office/2006/metadata/properties"/>
    <ds:schemaRef ds:uri="http://schemas.microsoft.com/office/infopath/2007/PartnerControls"/>
    <ds:schemaRef ds:uri="f546f2a5-f2f6-44f7-a91a-8f1aa5b47f98"/>
    <ds:schemaRef ds:uri="010e9784-df81-44c5-9036-c716272a6e5a"/>
  </ds:schemaRefs>
</ds:datastoreItem>
</file>

<file path=customXml/itemProps3.xml><?xml version="1.0" encoding="utf-8"?>
<ds:datastoreItem xmlns:ds="http://schemas.openxmlformats.org/officeDocument/2006/customXml" ds:itemID="{C091FC5A-6385-4E7D-A311-253B617F8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aa1b4-3b74-4e8c-bee3-328f0c5a0064"/>
    <ds:schemaRef ds:uri="f546f2a5-f2f6-44f7-a91a-8f1aa5b47f98"/>
    <ds:schemaRef ds:uri="010e9784-df81-44c5-9036-c716272a6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</TotalTime>
  <Words>1669</Words>
  <Application>Microsoft Office PowerPoint</Application>
  <PresentationFormat>On-screen Show (4:3)</PresentationFormat>
  <Paragraphs>188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Calibri Light</vt:lpstr>
      <vt:lpstr>Tahoma</vt:lpstr>
      <vt:lpstr>Wingdings</vt:lpstr>
      <vt:lpstr>Office 主题</vt:lpstr>
      <vt:lpstr>Office Theme</vt:lpstr>
      <vt:lpstr>Worksheet</vt:lpstr>
      <vt:lpstr>Supplier Corrective Action Request (SCAR) 供应商纠正措施报告</vt:lpstr>
      <vt:lpstr>目录</vt:lpstr>
      <vt:lpstr>一. SCAR定义</vt:lpstr>
      <vt:lpstr>一. SCAR定义</vt:lpstr>
      <vt:lpstr>二. SCAR报告形式</vt:lpstr>
      <vt:lpstr>二. SCAR报告形式</vt:lpstr>
      <vt:lpstr>二. SCAR报告形式</vt:lpstr>
      <vt:lpstr>二. SCAR报告形式</vt:lpstr>
      <vt:lpstr>三. SCAR案例展示</vt:lpstr>
      <vt:lpstr>三. SCAR案例展示</vt:lpstr>
      <vt:lpstr>三. SCAR案例展示</vt:lpstr>
      <vt:lpstr>三. SCAR案例展示</vt:lpstr>
      <vt:lpstr>三. SCAR案例展示</vt:lpstr>
      <vt:lpstr>三. SCAR案例展示</vt:lpstr>
      <vt:lpstr>三. SCAR案例展示</vt:lpstr>
      <vt:lpstr>三. SCAR案例展示</vt:lpstr>
      <vt:lpstr>三. SCAR案例展示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HYM 供应商清洁度培训</dc:title>
  <dc:creator>Cheng, Song 程松</dc:creator>
  <cp:lastModifiedBy>Fuerst, Erica</cp:lastModifiedBy>
  <cp:revision>150</cp:revision>
  <dcterms:created xsi:type="dcterms:W3CDTF">2019-07-02T04:53:56Z</dcterms:created>
  <dcterms:modified xsi:type="dcterms:W3CDTF">2025-09-08T17:48:50Z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0x0101001CD4C2689773314D81188AA5C6FE5125</vt:lpwstr>
  </property>
</Properties>
</file>