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2147481825" r:id="rId5"/>
    <p:sldId id="2147481866" r:id="rId6"/>
    <p:sldId id="2147481826" r:id="rId7"/>
    <p:sldId id="2147481827" r:id="rId8"/>
    <p:sldId id="2147481828" r:id="rId9"/>
    <p:sldId id="2147481829" r:id="rId10"/>
    <p:sldId id="2147481830" r:id="rId11"/>
    <p:sldId id="2147481831" r:id="rId12"/>
    <p:sldId id="2147481832" r:id="rId13"/>
    <p:sldId id="2147481833" r:id="rId14"/>
    <p:sldId id="2147481834" r:id="rId15"/>
    <p:sldId id="2147481835" r:id="rId16"/>
    <p:sldId id="2147481836" r:id="rId17"/>
    <p:sldId id="2147481837" r:id="rId18"/>
    <p:sldId id="2147481838" r:id="rId19"/>
    <p:sldId id="2147481839" r:id="rId20"/>
    <p:sldId id="2147481840" r:id="rId21"/>
    <p:sldId id="2147481841" r:id="rId22"/>
    <p:sldId id="2147481842" r:id="rId23"/>
    <p:sldId id="2147481843" r:id="rId24"/>
    <p:sldId id="2147481844" r:id="rId25"/>
    <p:sldId id="2147481845" r:id="rId26"/>
    <p:sldId id="2147481846" r:id="rId27"/>
    <p:sldId id="2147481847" r:id="rId28"/>
    <p:sldId id="2147481848" r:id="rId29"/>
    <p:sldId id="2147481849" r:id="rId30"/>
    <p:sldId id="2147481850" r:id="rId31"/>
    <p:sldId id="2147481851" r:id="rId32"/>
    <p:sldId id="2147481852" r:id="rId33"/>
    <p:sldId id="2147481853" r:id="rId34"/>
    <p:sldId id="2147481854" r:id="rId35"/>
    <p:sldId id="2147481855" r:id="rId36"/>
    <p:sldId id="2147481856" r:id="rId37"/>
    <p:sldId id="2147481857" r:id="rId38"/>
    <p:sldId id="2147481858" r:id="rId39"/>
    <p:sldId id="2147481859" r:id="rId40"/>
    <p:sldId id="2147481860" r:id="rId41"/>
    <p:sldId id="2147481861" r:id="rId42"/>
    <p:sldId id="2147481862" r:id="rId43"/>
    <p:sldId id="2147481863" r:id="rId44"/>
    <p:sldId id="2147481864" r:id="rId45"/>
    <p:sldId id="2147481865" r:id="rId46"/>
    <p:sldId id="2147481867" r:id="rId47"/>
    <p:sldId id="2147481868" r:id="rId48"/>
    <p:sldId id="2147481869" r:id="rId49"/>
    <p:sldId id="2147481870" r:id="rId50"/>
    <p:sldId id="2147481871" r:id="rId51"/>
    <p:sldId id="2147481872" r:id="rId52"/>
    <p:sldId id="214748187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3B1BC"/>
    <a:srgbClr val="449EA6"/>
    <a:srgbClr val="002639"/>
    <a:srgbClr val="27A5C6"/>
    <a:srgbClr val="E5A713"/>
    <a:srgbClr val="000000"/>
    <a:srgbClr val="DDE5ED"/>
    <a:srgbClr val="A7A8AA"/>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0" autoAdjust="0"/>
    <p:restoredTop sz="94660"/>
  </p:normalViewPr>
  <p:slideViewPr>
    <p:cSldViewPr snapToGrid="0">
      <p:cViewPr varScale="1">
        <p:scale>
          <a:sx n="63" d="100"/>
          <a:sy n="63" d="100"/>
        </p:scale>
        <p:origin x="736" y="228"/>
      </p:cViewPr>
      <p:guideLst/>
    </p:cSldViewPr>
  </p:slideViewPr>
  <p:notesTextViewPr>
    <p:cViewPr>
      <p:scale>
        <a:sx n="1" d="1"/>
        <a:sy n="1" d="1"/>
      </p:scale>
      <p:origin x="0" y="0"/>
    </p:cViewPr>
  </p:notesTextViewPr>
  <p:notesViewPr>
    <p:cSldViewPr snapToGrid="0">
      <p:cViewPr varScale="1">
        <p:scale>
          <a:sx n="100" d="100"/>
          <a:sy n="100" d="100"/>
        </p:scale>
        <p:origin x="2717"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81A16-B80B-EEA1-A39B-F30F849E3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7E85E2-DCCB-E564-1CAC-2F96C9810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35CE6-C2F5-4E90-8251-756A274D42C4}" type="datetimeFigureOut">
              <a:rPr lang="en-US" smtClean="0"/>
              <a:t>9/8/2025</a:t>
            </a:fld>
            <a:endParaRPr lang="en-US"/>
          </a:p>
        </p:txBody>
      </p:sp>
      <p:sp>
        <p:nvSpPr>
          <p:cNvPr id="4" name="Footer Placeholder 3">
            <a:extLst>
              <a:ext uri="{FF2B5EF4-FFF2-40B4-BE49-F238E27FC236}">
                <a16:creationId xmlns:a16="http://schemas.microsoft.com/office/drawing/2014/main" id="{C3948435-062C-159B-9A7B-DD67D68FE6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588576-EF16-73CE-3BA0-2FED1FE572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53A0DC-0941-420B-95EA-4B8AA4240991}" type="slidenum">
              <a:rPr lang="en-US" smtClean="0"/>
              <a:t>‹#›</a:t>
            </a:fld>
            <a:endParaRPr lang="en-US"/>
          </a:p>
        </p:txBody>
      </p:sp>
    </p:spTree>
    <p:extLst>
      <p:ext uri="{BB962C8B-B14F-4D97-AF65-F5344CB8AC3E}">
        <p14:creationId xmlns:p14="http://schemas.microsoft.com/office/powerpoint/2010/main" val="320328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66954C29-E89D-2C44-820B-E97D0144BF8B}" type="datetimeFigureOut">
              <a:rPr lang="en-US" smtClean="0"/>
              <a:pPr/>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1C7DD6D1-A99D-9740-B93E-41010DBFC352}" type="slidenum">
              <a:rPr lang="en-US" smtClean="0"/>
              <a:pPr/>
              <a:t>‹#›</a:t>
            </a:fld>
            <a:endParaRPr lang="en-US" dirty="0"/>
          </a:p>
        </p:txBody>
      </p:sp>
    </p:spTree>
    <p:extLst>
      <p:ext uri="{BB962C8B-B14F-4D97-AF65-F5344CB8AC3E}">
        <p14:creationId xmlns:p14="http://schemas.microsoft.com/office/powerpoint/2010/main" val="211058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23EB1-5980-0A53-7F8F-3CF06A4A5B96}"/>
              </a:ext>
            </a:extLst>
          </p:cNvPr>
          <p:cNvSpPr/>
          <p:nvPr userDrawn="1"/>
        </p:nvSpPr>
        <p:spPr>
          <a:xfrm>
            <a:off x="0" y="6189785"/>
            <a:ext cx="12192000" cy="668215"/>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2" name="object 3">
            <a:extLst>
              <a:ext uri="{FF2B5EF4-FFF2-40B4-BE49-F238E27FC236}">
                <a16:creationId xmlns:a16="http://schemas.microsoft.com/office/drawing/2014/main" id="{CE7A1623-1F54-A1AA-9655-B1C07017F082}"/>
              </a:ext>
            </a:extLst>
          </p:cNvPr>
          <p:cNvSpPr>
            <a:spLocks/>
          </p:cNvSpPr>
          <p:nvPr userDrawn="1"/>
        </p:nvSpPr>
        <p:spPr>
          <a:xfrm>
            <a:off x="0" y="0"/>
            <a:ext cx="8630653" cy="182880"/>
          </a:xfrm>
          <a:custGeom>
            <a:avLst/>
            <a:gdLst/>
            <a:ahLst/>
            <a:cxnLst/>
            <a:rect l="l" t="t" r="r" b="b"/>
            <a:pathLst>
              <a:path w="10278110" h="196850">
                <a:moveTo>
                  <a:pt x="10277856" y="0"/>
                </a:moveTo>
                <a:lnTo>
                  <a:pt x="0" y="0"/>
                </a:lnTo>
                <a:lnTo>
                  <a:pt x="0" y="196596"/>
                </a:lnTo>
                <a:lnTo>
                  <a:pt x="10277856" y="196596"/>
                </a:lnTo>
                <a:lnTo>
                  <a:pt x="10277856" y="0"/>
                </a:lnTo>
                <a:close/>
              </a:path>
            </a:pathLst>
          </a:custGeom>
          <a:solidFill>
            <a:schemeClr val="accent1">
              <a:lumMod val="60000"/>
              <a:lumOff val="40000"/>
            </a:schemeClr>
          </a:solidFill>
        </p:spPr>
        <p:txBody>
          <a:bodyPr wrap="square" lIns="0" tIns="0" rIns="0" bIns="0" rtlCol="0"/>
          <a:lstStyle/>
          <a:p>
            <a:endParaRPr b="0" i="0" dirty="0">
              <a:latin typeface="Calibri" panose="020F0502020204030204" pitchFamily="34" charset="0"/>
            </a:endParaRPr>
          </a:p>
        </p:txBody>
      </p:sp>
      <p:sp>
        <p:nvSpPr>
          <p:cNvPr id="8" name="object 6">
            <a:extLst>
              <a:ext uri="{FF2B5EF4-FFF2-40B4-BE49-F238E27FC236}">
                <a16:creationId xmlns:a16="http://schemas.microsoft.com/office/drawing/2014/main" id="{167201B4-D5CC-44E8-7904-9CE9A67FE675}"/>
              </a:ext>
            </a:extLst>
          </p:cNvPr>
          <p:cNvSpPr/>
          <p:nvPr userDrawn="1"/>
        </p:nvSpPr>
        <p:spPr>
          <a:xfrm>
            <a:off x="8630653" y="-3"/>
            <a:ext cx="3561347" cy="6848475"/>
          </a:xfrm>
          <a:custGeom>
            <a:avLst/>
            <a:gdLst/>
            <a:ahLst/>
            <a:cxnLst/>
            <a:rect l="l" t="t" r="r" b="b"/>
            <a:pathLst>
              <a:path w="4352925" h="6882765">
                <a:moveTo>
                  <a:pt x="0" y="6882282"/>
                </a:moveTo>
                <a:lnTo>
                  <a:pt x="4352544" y="6882282"/>
                </a:lnTo>
                <a:lnTo>
                  <a:pt x="4352544" y="0"/>
                </a:lnTo>
                <a:lnTo>
                  <a:pt x="0" y="0"/>
                </a:lnTo>
                <a:lnTo>
                  <a:pt x="0" y="6882282"/>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5" name="Subtitle 2">
            <a:extLst>
              <a:ext uri="{FF2B5EF4-FFF2-40B4-BE49-F238E27FC236}">
                <a16:creationId xmlns:a16="http://schemas.microsoft.com/office/drawing/2014/main" id="{E7BD6BF2-478F-3072-0CFD-66729C8A6AFC}"/>
              </a:ext>
            </a:extLst>
          </p:cNvPr>
          <p:cNvSpPr>
            <a:spLocks noGrp="1"/>
          </p:cNvSpPr>
          <p:nvPr>
            <p:ph type="subTitle" idx="1" hasCustomPrompt="1"/>
          </p:nvPr>
        </p:nvSpPr>
        <p:spPr>
          <a:xfrm>
            <a:off x="1295400" y="4323538"/>
            <a:ext cx="6664591"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16" name="Title 1">
            <a:extLst>
              <a:ext uri="{FF2B5EF4-FFF2-40B4-BE49-F238E27FC236}">
                <a16:creationId xmlns:a16="http://schemas.microsoft.com/office/drawing/2014/main" id="{FF30D524-FEDA-BA42-5F99-5CAB3272CE6F}"/>
              </a:ext>
            </a:extLst>
          </p:cNvPr>
          <p:cNvSpPr>
            <a:spLocks noGrp="1"/>
          </p:cNvSpPr>
          <p:nvPr>
            <p:ph type="ctrTitle" hasCustomPrompt="1"/>
          </p:nvPr>
        </p:nvSpPr>
        <p:spPr>
          <a:xfrm>
            <a:off x="1295400" y="972036"/>
            <a:ext cx="6664591"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TITLE FOR </a:t>
            </a:r>
            <a:r>
              <a:rPr lang="en-US" dirty="0">
                <a:solidFill>
                  <a:schemeClr val="accent2"/>
                </a:solidFill>
              </a:rPr>
              <a:t>Emphasis in gold</a:t>
            </a:r>
            <a:endParaRPr lang="en-US" dirty="0"/>
          </a:p>
        </p:txBody>
      </p:sp>
      <p:pic>
        <p:nvPicPr>
          <p:cNvPr id="11" name="Picture 10">
            <a:extLst>
              <a:ext uri="{FF2B5EF4-FFF2-40B4-BE49-F238E27FC236}">
                <a16:creationId xmlns:a16="http://schemas.microsoft.com/office/drawing/2014/main" id="{D5ADE4EA-F511-6A11-8E75-65660D290E10}"/>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53668" t="12310" r="3962" b="12310"/>
          <a:stretch/>
        </p:blipFill>
        <p:spPr>
          <a:xfrm>
            <a:off x="8627669" y="9525"/>
            <a:ext cx="3561347" cy="6266319"/>
          </a:xfrm>
          <a:prstGeom prst="rect">
            <a:avLst/>
          </a:prstGeom>
          <a:ln>
            <a:noFill/>
          </a:ln>
        </p:spPr>
      </p:pic>
      <p:pic>
        <p:nvPicPr>
          <p:cNvPr id="7" name="Picture 6" descr="A black and white logo&#10;&#10;Description automatically generated">
            <a:extLst>
              <a:ext uri="{FF2B5EF4-FFF2-40B4-BE49-F238E27FC236}">
                <a16:creationId xmlns:a16="http://schemas.microsoft.com/office/drawing/2014/main" id="{6925EEEC-17CD-3ED3-A2A3-E0A4EF8F0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9649" y="6388422"/>
            <a:ext cx="1877386" cy="347472"/>
          </a:xfrm>
          <a:prstGeom prst="rect">
            <a:avLst/>
          </a:prstGeom>
        </p:spPr>
      </p:pic>
      <p:sp>
        <p:nvSpPr>
          <p:cNvPr id="4" name="object 4">
            <a:extLst>
              <a:ext uri="{FF2B5EF4-FFF2-40B4-BE49-F238E27FC236}">
                <a16:creationId xmlns:a16="http://schemas.microsoft.com/office/drawing/2014/main" id="{240568DA-5FFE-7CAF-503F-D09F925B27B8}"/>
              </a:ext>
            </a:extLst>
          </p:cNvPr>
          <p:cNvSpPr/>
          <p:nvPr userDrawn="1"/>
        </p:nvSpPr>
        <p:spPr>
          <a:xfrm>
            <a:off x="0" y="-1"/>
            <a:ext cx="585216" cy="6180993"/>
          </a:xfrm>
          <a:custGeom>
            <a:avLst/>
            <a:gdLst/>
            <a:ahLst/>
            <a:cxnLst/>
            <a:rect l="l" t="t" r="r" b="b"/>
            <a:pathLst>
              <a:path w="841375" h="6541770">
                <a:moveTo>
                  <a:pt x="0" y="6541655"/>
                </a:moveTo>
                <a:lnTo>
                  <a:pt x="841247" y="6541655"/>
                </a:lnTo>
                <a:lnTo>
                  <a:pt x="841247" y="0"/>
                </a:lnTo>
                <a:lnTo>
                  <a:pt x="0" y="0"/>
                </a:lnTo>
                <a:lnTo>
                  <a:pt x="0" y="6541655"/>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4" name="Rectangle 13">
            <a:extLst>
              <a:ext uri="{FF2B5EF4-FFF2-40B4-BE49-F238E27FC236}">
                <a16:creationId xmlns:a16="http://schemas.microsoft.com/office/drawing/2014/main" id="{A7233AA5-C8F7-AF86-7676-E9DAC1F8B4B3}"/>
              </a:ext>
            </a:extLst>
          </p:cNvPr>
          <p:cNvSpPr/>
          <p:nvPr userDrawn="1"/>
        </p:nvSpPr>
        <p:spPr>
          <a:xfrm>
            <a:off x="0" y="6092964"/>
            <a:ext cx="8630653" cy="182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779948553"/>
      </p:ext>
    </p:extLst>
  </p:cSld>
  <p:clrMapOvr>
    <a:masterClrMapping/>
  </p:clrMapOvr>
  <p:extLst>
    <p:ext uri="{DCECCB84-F9BA-43D5-87BE-67443E8EF086}">
      <p15:sldGuideLst xmlns:p15="http://schemas.microsoft.com/office/powerpoint/2012/main">
        <p15:guide id="1" pos="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20" name="Text Placeholder 2">
            <a:extLst>
              <a:ext uri="{FF2B5EF4-FFF2-40B4-BE49-F238E27FC236}">
                <a16:creationId xmlns:a16="http://schemas.microsoft.com/office/drawing/2014/main" id="{8E653629-EBF5-DCA6-1424-377E38E2639C}"/>
              </a:ext>
            </a:extLst>
          </p:cNvPr>
          <p:cNvSpPr>
            <a:spLocks noGrp="1"/>
          </p:cNvSpPr>
          <p:nvPr>
            <p:ph type="body" idx="1"/>
          </p:nvPr>
        </p:nvSpPr>
        <p:spPr>
          <a:xfrm>
            <a:off x="843258" y="1828800"/>
            <a:ext cx="5120640"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4">
            <a:extLst>
              <a:ext uri="{FF2B5EF4-FFF2-40B4-BE49-F238E27FC236}">
                <a16:creationId xmlns:a16="http://schemas.microsoft.com/office/drawing/2014/main" id="{F77C6B2C-66F6-4D8C-B7BE-6651B092827B}"/>
              </a:ext>
            </a:extLst>
          </p:cNvPr>
          <p:cNvSpPr>
            <a:spLocks noGrp="1"/>
          </p:cNvSpPr>
          <p:nvPr>
            <p:ph type="body" sz="quarter" idx="3"/>
          </p:nvPr>
        </p:nvSpPr>
        <p:spPr>
          <a:xfrm>
            <a:off x="6228102" y="1828800"/>
            <a:ext cx="5120640"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8">
            <a:extLst>
              <a:ext uri="{FF2B5EF4-FFF2-40B4-BE49-F238E27FC236}">
                <a16:creationId xmlns:a16="http://schemas.microsoft.com/office/drawing/2014/main" id="{8A3C6060-B342-4D60-EB57-6FA31F865597}"/>
              </a:ext>
            </a:extLst>
          </p:cNvPr>
          <p:cNvSpPr>
            <a:spLocks noGrp="1"/>
          </p:cNvSpPr>
          <p:nvPr>
            <p:ph type="body" sz="quarter" idx="23"/>
          </p:nvPr>
        </p:nvSpPr>
        <p:spPr>
          <a:xfrm>
            <a:off x="838201" y="2559308"/>
            <a:ext cx="5120640" cy="338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8">
            <a:extLst>
              <a:ext uri="{FF2B5EF4-FFF2-40B4-BE49-F238E27FC236}">
                <a16:creationId xmlns:a16="http://schemas.microsoft.com/office/drawing/2014/main" id="{4D250A5D-93B5-CD2F-0891-2E7B46286C77}"/>
              </a:ext>
            </a:extLst>
          </p:cNvPr>
          <p:cNvSpPr>
            <a:spLocks noGrp="1"/>
          </p:cNvSpPr>
          <p:nvPr>
            <p:ph type="body" sz="quarter" idx="24"/>
          </p:nvPr>
        </p:nvSpPr>
        <p:spPr>
          <a:xfrm>
            <a:off x="6228103" y="2559308"/>
            <a:ext cx="5120640" cy="338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8">
            <a:extLst>
              <a:ext uri="{FF2B5EF4-FFF2-40B4-BE49-F238E27FC236}">
                <a16:creationId xmlns:a16="http://schemas.microsoft.com/office/drawing/2014/main" id="{5FE7345E-6CD7-4F02-F88F-94DFC150521D}"/>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2FB72DAE-5A88-E0D8-6FD8-C6794A2E8717}"/>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200138324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mparison + Pictur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8F53169C-E05A-2795-CEFA-768CD728D847}"/>
              </a:ext>
            </a:extLst>
          </p:cNvPr>
          <p:cNvSpPr>
            <a:spLocks noGrp="1"/>
          </p:cNvSpPr>
          <p:nvPr>
            <p:ph type="body" idx="1"/>
          </p:nvPr>
        </p:nvSpPr>
        <p:spPr>
          <a:xfrm>
            <a:off x="837871" y="1828800"/>
            <a:ext cx="5118170"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072C65F-2F16-9ED1-0191-65CEFA124718}"/>
              </a:ext>
            </a:extLst>
          </p:cNvPr>
          <p:cNvSpPr>
            <a:spLocks noGrp="1"/>
          </p:cNvSpPr>
          <p:nvPr>
            <p:ph type="body" sz="quarter" idx="3"/>
          </p:nvPr>
        </p:nvSpPr>
        <p:spPr>
          <a:xfrm>
            <a:off x="6233159" y="1828800"/>
            <a:ext cx="5120640"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5">
            <a:extLst>
              <a:ext uri="{FF2B5EF4-FFF2-40B4-BE49-F238E27FC236}">
                <a16:creationId xmlns:a16="http://schemas.microsoft.com/office/drawing/2014/main" id="{BF162047-9A8F-805B-DC6C-C47F4D7B8FAD}"/>
              </a:ext>
            </a:extLst>
          </p:cNvPr>
          <p:cNvSpPr>
            <a:spLocks noGrp="1"/>
          </p:cNvSpPr>
          <p:nvPr>
            <p:ph type="pic" sz="quarter" idx="21" hasCustomPrompt="1"/>
          </p:nvPr>
        </p:nvSpPr>
        <p:spPr>
          <a:xfrm>
            <a:off x="838200" y="2489890"/>
            <a:ext cx="5117245"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3" name="Picture Placeholder 15">
            <a:extLst>
              <a:ext uri="{FF2B5EF4-FFF2-40B4-BE49-F238E27FC236}">
                <a16:creationId xmlns:a16="http://schemas.microsoft.com/office/drawing/2014/main" id="{263003BF-E09D-170A-5695-1BDDF47DCF94}"/>
              </a:ext>
            </a:extLst>
          </p:cNvPr>
          <p:cNvSpPr>
            <a:spLocks noGrp="1"/>
          </p:cNvSpPr>
          <p:nvPr>
            <p:ph type="pic" sz="quarter" idx="22" hasCustomPrompt="1"/>
          </p:nvPr>
        </p:nvSpPr>
        <p:spPr>
          <a:xfrm>
            <a:off x="6233159" y="2489890"/>
            <a:ext cx="5120640"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2" name="Title 8">
            <a:extLst>
              <a:ext uri="{FF2B5EF4-FFF2-40B4-BE49-F238E27FC236}">
                <a16:creationId xmlns:a16="http://schemas.microsoft.com/office/drawing/2014/main" id="{12805D71-DD97-9FF3-6E26-C80CA2D22883}"/>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848D8A2A-A9F7-6DA9-08E7-8146A033A40F}"/>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721264337"/>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20" name="Text Placeholder 2">
            <a:extLst>
              <a:ext uri="{FF2B5EF4-FFF2-40B4-BE49-F238E27FC236}">
                <a16:creationId xmlns:a16="http://schemas.microsoft.com/office/drawing/2014/main" id="{8E653629-EBF5-DCA6-1424-377E38E2639C}"/>
              </a:ext>
            </a:extLst>
          </p:cNvPr>
          <p:cNvSpPr>
            <a:spLocks noGrp="1"/>
          </p:cNvSpPr>
          <p:nvPr>
            <p:ph type="body" idx="1"/>
          </p:nvPr>
        </p:nvSpPr>
        <p:spPr>
          <a:xfrm>
            <a:off x="839789" y="1839993"/>
            <a:ext cx="3297834"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4">
            <a:extLst>
              <a:ext uri="{FF2B5EF4-FFF2-40B4-BE49-F238E27FC236}">
                <a16:creationId xmlns:a16="http://schemas.microsoft.com/office/drawing/2014/main" id="{F77C6B2C-66F6-4D8C-B7BE-6651B092827B}"/>
              </a:ext>
            </a:extLst>
          </p:cNvPr>
          <p:cNvSpPr>
            <a:spLocks noGrp="1"/>
          </p:cNvSpPr>
          <p:nvPr>
            <p:ph type="body" sz="quarter" idx="3"/>
          </p:nvPr>
        </p:nvSpPr>
        <p:spPr>
          <a:xfrm>
            <a:off x="4435658" y="1839993"/>
            <a:ext cx="3314075"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4">
            <a:extLst>
              <a:ext uri="{FF2B5EF4-FFF2-40B4-BE49-F238E27FC236}">
                <a16:creationId xmlns:a16="http://schemas.microsoft.com/office/drawing/2014/main" id="{E7F74859-B106-6237-3C75-474E7FB430ED}"/>
              </a:ext>
            </a:extLst>
          </p:cNvPr>
          <p:cNvSpPr>
            <a:spLocks noGrp="1"/>
          </p:cNvSpPr>
          <p:nvPr>
            <p:ph type="body" sz="quarter" idx="13"/>
          </p:nvPr>
        </p:nvSpPr>
        <p:spPr>
          <a:xfrm>
            <a:off x="8048469" y="1839993"/>
            <a:ext cx="3314075" cy="553660"/>
          </a:xfrm>
          <a:solidFill>
            <a:srgbClr val="002639"/>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8">
            <a:extLst>
              <a:ext uri="{FF2B5EF4-FFF2-40B4-BE49-F238E27FC236}">
                <a16:creationId xmlns:a16="http://schemas.microsoft.com/office/drawing/2014/main" id="{8A3C6060-B342-4D60-EB57-6FA31F865597}"/>
              </a:ext>
            </a:extLst>
          </p:cNvPr>
          <p:cNvSpPr>
            <a:spLocks noGrp="1"/>
          </p:cNvSpPr>
          <p:nvPr>
            <p:ph type="body" sz="quarter" idx="23"/>
          </p:nvPr>
        </p:nvSpPr>
        <p:spPr>
          <a:xfrm>
            <a:off x="835748"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8">
            <a:extLst>
              <a:ext uri="{FF2B5EF4-FFF2-40B4-BE49-F238E27FC236}">
                <a16:creationId xmlns:a16="http://schemas.microsoft.com/office/drawing/2014/main" id="{4D250A5D-93B5-CD2F-0891-2E7B46286C77}"/>
              </a:ext>
            </a:extLst>
          </p:cNvPr>
          <p:cNvSpPr>
            <a:spLocks noGrp="1"/>
          </p:cNvSpPr>
          <p:nvPr>
            <p:ph type="body" sz="quarter" idx="24"/>
          </p:nvPr>
        </p:nvSpPr>
        <p:spPr>
          <a:xfrm>
            <a:off x="4451784"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8">
            <a:extLst>
              <a:ext uri="{FF2B5EF4-FFF2-40B4-BE49-F238E27FC236}">
                <a16:creationId xmlns:a16="http://schemas.microsoft.com/office/drawing/2014/main" id="{9ACED5B5-B797-0781-A174-54E114651E22}"/>
              </a:ext>
            </a:extLst>
          </p:cNvPr>
          <p:cNvSpPr>
            <a:spLocks noGrp="1"/>
          </p:cNvSpPr>
          <p:nvPr>
            <p:ph type="body" sz="quarter" idx="25"/>
          </p:nvPr>
        </p:nvSpPr>
        <p:spPr>
          <a:xfrm>
            <a:off x="8095529" y="2570501"/>
            <a:ext cx="3299689" cy="3373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8">
            <a:extLst>
              <a:ext uri="{FF2B5EF4-FFF2-40B4-BE49-F238E27FC236}">
                <a16:creationId xmlns:a16="http://schemas.microsoft.com/office/drawing/2014/main" id="{4452D385-F6A6-E498-AF33-4142D8CF47E8}"/>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199FDC05-79AB-F29C-7457-872265BDE369}"/>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23861626"/>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mparison + Pictur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8F53169C-E05A-2795-CEFA-768CD728D847}"/>
              </a:ext>
            </a:extLst>
          </p:cNvPr>
          <p:cNvSpPr>
            <a:spLocks noGrp="1"/>
          </p:cNvSpPr>
          <p:nvPr>
            <p:ph type="body" idx="1"/>
          </p:nvPr>
        </p:nvSpPr>
        <p:spPr>
          <a:xfrm>
            <a:off x="839789" y="1828800"/>
            <a:ext cx="3297834" cy="553660"/>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072C65F-2F16-9ED1-0191-65CEFA124718}"/>
              </a:ext>
            </a:extLst>
          </p:cNvPr>
          <p:cNvSpPr>
            <a:spLocks noGrp="1"/>
          </p:cNvSpPr>
          <p:nvPr>
            <p:ph type="body" sz="quarter" idx="3"/>
          </p:nvPr>
        </p:nvSpPr>
        <p:spPr>
          <a:xfrm>
            <a:off x="4435658" y="1828800"/>
            <a:ext cx="3314075" cy="553660"/>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6C00F133-0D66-2459-A854-B4A77EDFB157}"/>
              </a:ext>
            </a:extLst>
          </p:cNvPr>
          <p:cNvSpPr>
            <a:spLocks noGrp="1"/>
          </p:cNvSpPr>
          <p:nvPr>
            <p:ph type="body" sz="quarter" idx="13"/>
          </p:nvPr>
        </p:nvSpPr>
        <p:spPr>
          <a:xfrm>
            <a:off x="8048469" y="1828800"/>
            <a:ext cx="3314075" cy="553660"/>
          </a:xfrm>
          <a:solidFill>
            <a:srgbClr val="002639"/>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5">
            <a:extLst>
              <a:ext uri="{FF2B5EF4-FFF2-40B4-BE49-F238E27FC236}">
                <a16:creationId xmlns:a16="http://schemas.microsoft.com/office/drawing/2014/main" id="{BF162047-9A8F-805B-DC6C-C47F4D7B8FAD}"/>
              </a:ext>
            </a:extLst>
          </p:cNvPr>
          <p:cNvSpPr>
            <a:spLocks noGrp="1"/>
          </p:cNvSpPr>
          <p:nvPr>
            <p:ph type="pic" sz="quarter" idx="21" hasCustomPrompt="1"/>
          </p:nvPr>
        </p:nvSpPr>
        <p:spPr>
          <a:xfrm>
            <a:off x="838200"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3" name="Picture Placeholder 15">
            <a:extLst>
              <a:ext uri="{FF2B5EF4-FFF2-40B4-BE49-F238E27FC236}">
                <a16:creationId xmlns:a16="http://schemas.microsoft.com/office/drawing/2014/main" id="{263003BF-E09D-170A-5695-1BDDF47DCF94}"/>
              </a:ext>
            </a:extLst>
          </p:cNvPr>
          <p:cNvSpPr>
            <a:spLocks noGrp="1"/>
          </p:cNvSpPr>
          <p:nvPr>
            <p:ph type="pic" sz="quarter" idx="22" hasCustomPrompt="1"/>
          </p:nvPr>
        </p:nvSpPr>
        <p:spPr>
          <a:xfrm>
            <a:off x="4452495"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14" name="Picture Placeholder 15">
            <a:extLst>
              <a:ext uri="{FF2B5EF4-FFF2-40B4-BE49-F238E27FC236}">
                <a16:creationId xmlns:a16="http://schemas.microsoft.com/office/drawing/2014/main" id="{4DB8F235-DF47-0D2A-DD7C-2B437B1D4AB7}"/>
              </a:ext>
            </a:extLst>
          </p:cNvPr>
          <p:cNvSpPr>
            <a:spLocks noGrp="1"/>
          </p:cNvSpPr>
          <p:nvPr>
            <p:ph type="pic" sz="quarter" idx="23" hasCustomPrompt="1"/>
          </p:nvPr>
        </p:nvSpPr>
        <p:spPr>
          <a:xfrm>
            <a:off x="8066790" y="2489890"/>
            <a:ext cx="3297238" cy="3453710"/>
          </a:xfrm>
          <a:solidFill>
            <a:schemeClr val="tx1"/>
          </a:solidFill>
        </p:spPr>
        <p:txBody>
          <a:bodyPr bIns="914400" anchor="ctr" anchorCtr="1"/>
          <a:lstStyle>
            <a:lvl1pPr marL="0" indent="0" algn="ctr">
              <a:buNone/>
              <a:defRPr sz="1200">
                <a:solidFill>
                  <a:schemeClr val="bg1"/>
                </a:solidFill>
              </a:defRPr>
            </a:lvl1pPr>
          </a:lstStyle>
          <a:p>
            <a:r>
              <a:rPr lang="en-US" dirty="0"/>
              <a:t>Click here to add picture</a:t>
            </a:r>
          </a:p>
        </p:txBody>
      </p:sp>
      <p:sp>
        <p:nvSpPr>
          <p:cNvPr id="2" name="Title 8">
            <a:extLst>
              <a:ext uri="{FF2B5EF4-FFF2-40B4-BE49-F238E27FC236}">
                <a16:creationId xmlns:a16="http://schemas.microsoft.com/office/drawing/2014/main" id="{5027D0B1-D2E4-E476-7726-389ABF3A3576}"/>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5" name="Text Placeholder 7">
            <a:extLst>
              <a:ext uri="{FF2B5EF4-FFF2-40B4-BE49-F238E27FC236}">
                <a16:creationId xmlns:a16="http://schemas.microsoft.com/office/drawing/2014/main" id="{20D10FD1-F2AF-0925-3724-B302168F83E7}"/>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314160163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66AA608D-36C2-94BA-52C8-9146B35E7E53}"/>
              </a:ext>
            </a:extLst>
          </p:cNvPr>
          <p:cNvSpPr>
            <a:spLocks noGrp="1"/>
          </p:cNvSpPr>
          <p:nvPr>
            <p:ph type="body" idx="1"/>
          </p:nvPr>
        </p:nvSpPr>
        <p:spPr>
          <a:xfrm>
            <a:off x="831276" y="1828800"/>
            <a:ext cx="2415570" cy="644577"/>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A474C55-A22E-6356-B1AA-C069B4430F18}"/>
              </a:ext>
            </a:extLst>
          </p:cNvPr>
          <p:cNvSpPr>
            <a:spLocks noGrp="1"/>
          </p:cNvSpPr>
          <p:nvPr>
            <p:ph type="body" sz="quarter" idx="3"/>
          </p:nvPr>
        </p:nvSpPr>
        <p:spPr>
          <a:xfrm>
            <a:off x="3527971" y="1828800"/>
            <a:ext cx="2427466" cy="644577"/>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1D5988A8-70AD-65A7-9F1E-9FE3993469EE}"/>
              </a:ext>
            </a:extLst>
          </p:cNvPr>
          <p:cNvSpPr>
            <a:spLocks noGrp="1"/>
          </p:cNvSpPr>
          <p:nvPr>
            <p:ph type="body" idx="13"/>
          </p:nvPr>
        </p:nvSpPr>
        <p:spPr>
          <a:xfrm>
            <a:off x="6236562" y="1828800"/>
            <a:ext cx="2415570" cy="644577"/>
          </a:xfrm>
          <a:solidFill>
            <a:srgbClr val="002639"/>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38921ECC-2A52-390D-A05D-E7490D4280AC}"/>
              </a:ext>
            </a:extLst>
          </p:cNvPr>
          <p:cNvSpPr>
            <a:spLocks noGrp="1"/>
          </p:cNvSpPr>
          <p:nvPr>
            <p:ph type="body" sz="quarter" idx="21"/>
          </p:nvPr>
        </p:nvSpPr>
        <p:spPr>
          <a:xfrm>
            <a:off x="8933258" y="1828800"/>
            <a:ext cx="2427466" cy="644577"/>
          </a:xfrm>
          <a:solidFill>
            <a:srgbClr val="E5A713"/>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a:extLst>
              <a:ext uri="{FF2B5EF4-FFF2-40B4-BE49-F238E27FC236}">
                <a16:creationId xmlns:a16="http://schemas.microsoft.com/office/drawing/2014/main" id="{CA1B9097-A271-E7E3-B2B1-5DCACFCC62A3}"/>
              </a:ext>
            </a:extLst>
          </p:cNvPr>
          <p:cNvSpPr>
            <a:spLocks noGrp="1"/>
          </p:cNvSpPr>
          <p:nvPr>
            <p:ph type="body" sz="quarter" idx="23"/>
          </p:nvPr>
        </p:nvSpPr>
        <p:spPr>
          <a:xfrm>
            <a:off x="838200"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a:extLst>
              <a:ext uri="{FF2B5EF4-FFF2-40B4-BE49-F238E27FC236}">
                <a16:creationId xmlns:a16="http://schemas.microsoft.com/office/drawing/2014/main" id="{09092426-1EA5-A9C5-4DD9-6AE1A4CF458C}"/>
              </a:ext>
            </a:extLst>
          </p:cNvPr>
          <p:cNvSpPr>
            <a:spLocks noGrp="1"/>
          </p:cNvSpPr>
          <p:nvPr>
            <p:ph type="body" sz="quarter" idx="24"/>
          </p:nvPr>
        </p:nvSpPr>
        <p:spPr>
          <a:xfrm>
            <a:off x="3525982"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a:extLst>
              <a:ext uri="{FF2B5EF4-FFF2-40B4-BE49-F238E27FC236}">
                <a16:creationId xmlns:a16="http://schemas.microsoft.com/office/drawing/2014/main" id="{9195E659-63AF-AD76-F2AA-3A0FD391D82E}"/>
              </a:ext>
            </a:extLst>
          </p:cNvPr>
          <p:cNvSpPr>
            <a:spLocks noGrp="1"/>
          </p:cNvSpPr>
          <p:nvPr>
            <p:ph type="body" sz="quarter" idx="25"/>
          </p:nvPr>
        </p:nvSpPr>
        <p:spPr>
          <a:xfrm>
            <a:off x="6241473"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a:extLst>
              <a:ext uri="{FF2B5EF4-FFF2-40B4-BE49-F238E27FC236}">
                <a16:creationId xmlns:a16="http://schemas.microsoft.com/office/drawing/2014/main" id="{75141B5E-D6EA-5749-FDE3-A66F8301684C}"/>
              </a:ext>
            </a:extLst>
          </p:cNvPr>
          <p:cNvSpPr>
            <a:spLocks noGrp="1"/>
          </p:cNvSpPr>
          <p:nvPr>
            <p:ph type="body" sz="quarter" idx="26"/>
          </p:nvPr>
        </p:nvSpPr>
        <p:spPr>
          <a:xfrm>
            <a:off x="8956964" y="2649459"/>
            <a:ext cx="2408646" cy="329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8">
            <a:extLst>
              <a:ext uri="{FF2B5EF4-FFF2-40B4-BE49-F238E27FC236}">
                <a16:creationId xmlns:a16="http://schemas.microsoft.com/office/drawing/2014/main" id="{7F80B7F7-DFF1-E319-2EA4-05C2DF6D7D49}"/>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18" name="Text Placeholder 7">
            <a:extLst>
              <a:ext uri="{FF2B5EF4-FFF2-40B4-BE49-F238E27FC236}">
                <a16:creationId xmlns:a16="http://schemas.microsoft.com/office/drawing/2014/main" id="{287BF16E-1B52-FD82-09E5-17D6508A1A8C}"/>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287067952"/>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mparison + Pictures">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DFBFCA5E-0DA4-2936-46E6-9F8D9F150839}"/>
              </a:ext>
            </a:extLst>
          </p:cNvPr>
          <p:cNvSpPr>
            <a:spLocks noGrp="1"/>
          </p:cNvSpPr>
          <p:nvPr>
            <p:ph type="pic" sz="quarter" idx="24" hasCustomPrompt="1"/>
          </p:nvPr>
        </p:nvSpPr>
        <p:spPr>
          <a:xfrm>
            <a:off x="831850"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2" name="Picture Placeholder 11">
            <a:extLst>
              <a:ext uri="{FF2B5EF4-FFF2-40B4-BE49-F238E27FC236}">
                <a16:creationId xmlns:a16="http://schemas.microsoft.com/office/drawing/2014/main" id="{CE06B133-1AE3-0433-02F8-B975654EFE03}"/>
              </a:ext>
            </a:extLst>
          </p:cNvPr>
          <p:cNvSpPr>
            <a:spLocks noGrp="1"/>
          </p:cNvSpPr>
          <p:nvPr>
            <p:ph type="pic" sz="quarter" idx="18" hasCustomPrompt="1"/>
          </p:nvPr>
        </p:nvSpPr>
        <p:spPr>
          <a:xfrm>
            <a:off x="3534410"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3" name="Picture Placeholder 11">
            <a:extLst>
              <a:ext uri="{FF2B5EF4-FFF2-40B4-BE49-F238E27FC236}">
                <a16:creationId xmlns:a16="http://schemas.microsoft.com/office/drawing/2014/main" id="{7B02D0BC-95DA-0055-CE47-F886AC47A4A3}"/>
              </a:ext>
            </a:extLst>
          </p:cNvPr>
          <p:cNvSpPr>
            <a:spLocks noGrp="1"/>
          </p:cNvSpPr>
          <p:nvPr>
            <p:ph type="pic" sz="quarter" idx="19" hasCustomPrompt="1"/>
          </p:nvPr>
        </p:nvSpPr>
        <p:spPr>
          <a:xfrm>
            <a:off x="6236562"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8" name="Picture Placeholder 11">
            <a:extLst>
              <a:ext uri="{FF2B5EF4-FFF2-40B4-BE49-F238E27FC236}">
                <a16:creationId xmlns:a16="http://schemas.microsoft.com/office/drawing/2014/main" id="{C99341F5-6725-C1BC-3D33-7E48AAA97AD9}"/>
              </a:ext>
            </a:extLst>
          </p:cNvPr>
          <p:cNvSpPr>
            <a:spLocks noGrp="1"/>
          </p:cNvSpPr>
          <p:nvPr>
            <p:ph type="pic" sz="quarter" idx="25" hasCustomPrompt="1"/>
          </p:nvPr>
        </p:nvSpPr>
        <p:spPr>
          <a:xfrm>
            <a:off x="8945562" y="2553015"/>
            <a:ext cx="2414588" cy="3390585"/>
          </a:xfrm>
          <a:solidFill>
            <a:schemeClr val="tx1"/>
          </a:solidFill>
        </p:spPr>
        <p:txBody>
          <a:bodyPr bIns="914400" anchor="ctr" anchorCtr="1"/>
          <a:lstStyle>
            <a:lvl1pPr marL="0" indent="0" algn="ctr">
              <a:buNone/>
              <a:defRPr sz="1200">
                <a:solidFill>
                  <a:schemeClr val="bg1"/>
                </a:solidFill>
              </a:defRPr>
            </a:lvl1pPr>
          </a:lstStyle>
          <a:p>
            <a:r>
              <a:rPr lang="en-US" dirty="0"/>
              <a:t>Click to add picture</a:t>
            </a:r>
          </a:p>
        </p:txBody>
      </p:sp>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6" name="Text Placeholder 2">
            <a:extLst>
              <a:ext uri="{FF2B5EF4-FFF2-40B4-BE49-F238E27FC236}">
                <a16:creationId xmlns:a16="http://schemas.microsoft.com/office/drawing/2014/main" id="{66AA608D-36C2-94BA-52C8-9146B35E7E53}"/>
              </a:ext>
            </a:extLst>
          </p:cNvPr>
          <p:cNvSpPr>
            <a:spLocks noGrp="1"/>
          </p:cNvSpPr>
          <p:nvPr>
            <p:ph type="body" idx="1"/>
          </p:nvPr>
        </p:nvSpPr>
        <p:spPr>
          <a:xfrm>
            <a:off x="831276" y="1830231"/>
            <a:ext cx="2415570" cy="644577"/>
          </a:xfrm>
          <a:solidFill>
            <a:srgbClr val="45667F"/>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A474C55-A22E-6356-B1AA-C069B4430F18}"/>
              </a:ext>
            </a:extLst>
          </p:cNvPr>
          <p:cNvSpPr>
            <a:spLocks noGrp="1"/>
          </p:cNvSpPr>
          <p:nvPr>
            <p:ph type="body" sz="quarter" idx="3"/>
          </p:nvPr>
        </p:nvSpPr>
        <p:spPr>
          <a:xfrm>
            <a:off x="3527971" y="1830231"/>
            <a:ext cx="2427466" cy="644577"/>
          </a:xfrm>
          <a:solidFill>
            <a:srgbClr val="449EA6"/>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1D5988A8-70AD-65A7-9F1E-9FE3993469EE}"/>
              </a:ext>
            </a:extLst>
          </p:cNvPr>
          <p:cNvSpPr>
            <a:spLocks noGrp="1"/>
          </p:cNvSpPr>
          <p:nvPr>
            <p:ph type="body" idx="13"/>
          </p:nvPr>
        </p:nvSpPr>
        <p:spPr>
          <a:xfrm>
            <a:off x="6236562" y="1830231"/>
            <a:ext cx="2415570" cy="644577"/>
          </a:xfrm>
          <a:solidFill>
            <a:srgbClr val="002639"/>
          </a:solidFill>
        </p:spPr>
        <p:txBody>
          <a:bodyPr tIns="45720" bIns="18288" anchor="ctr" anchorCtr="0">
            <a:normAutofit/>
          </a:bodyPr>
          <a:lstStyle>
            <a:lvl1pPr marL="0" indent="0" algn="ctr">
              <a:lnSpc>
                <a:spcPct val="85000"/>
              </a:lnSpc>
              <a:spcBef>
                <a:spcPts val="0"/>
              </a:spcBef>
              <a:buNone/>
              <a:defRPr sz="1800" b="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38921ECC-2A52-390D-A05D-E7490D4280AC}"/>
              </a:ext>
            </a:extLst>
          </p:cNvPr>
          <p:cNvSpPr>
            <a:spLocks noGrp="1"/>
          </p:cNvSpPr>
          <p:nvPr>
            <p:ph type="body" sz="quarter" idx="21"/>
          </p:nvPr>
        </p:nvSpPr>
        <p:spPr>
          <a:xfrm>
            <a:off x="8933258" y="1830231"/>
            <a:ext cx="2427466" cy="644577"/>
          </a:xfrm>
          <a:solidFill>
            <a:srgbClr val="E5A713"/>
          </a:solidFill>
        </p:spPr>
        <p:txBody>
          <a:bodyPr tIns="45720" bIns="18288" anchor="ctr" anchorCtr="0">
            <a:normAutofit/>
          </a:bodyPr>
          <a:lstStyle>
            <a:lvl1pPr marL="0" indent="0" algn="ctr">
              <a:lnSpc>
                <a:spcPct val="85000"/>
              </a:lnSpc>
              <a:spcBef>
                <a:spcPts val="0"/>
              </a:spcBef>
              <a:buNone/>
              <a:defRPr sz="1800" b="0" i="0" cap="all"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8">
            <a:extLst>
              <a:ext uri="{FF2B5EF4-FFF2-40B4-BE49-F238E27FC236}">
                <a16:creationId xmlns:a16="http://schemas.microsoft.com/office/drawing/2014/main" id="{C13510F4-04E7-A1FB-47CA-448A95189C5E}"/>
              </a:ext>
            </a:extLst>
          </p:cNvPr>
          <p:cNvSpPr>
            <a:spLocks noGrp="1"/>
          </p:cNvSpPr>
          <p:nvPr>
            <p:ph type="title" hasCustomPrompt="1"/>
          </p:nvPr>
        </p:nvSpPr>
        <p:spPr>
          <a:xfrm>
            <a:off x="838201" y="600365"/>
            <a:ext cx="10515600" cy="481670"/>
          </a:xfrm>
        </p:spPr>
        <p:txBody>
          <a:bodyPr>
            <a:spAutoFit/>
          </a:bodyPr>
          <a:lstStyle>
            <a:lvl1pPr algn="l">
              <a:defRPr/>
            </a:lvl1pPr>
          </a:lstStyle>
          <a:p>
            <a:r>
              <a:rPr lang="en-US" dirty="0"/>
              <a:t>SPLIT TITLE FOR </a:t>
            </a:r>
            <a:r>
              <a:rPr lang="en-US" dirty="0">
                <a:solidFill>
                  <a:schemeClr val="accent1"/>
                </a:solidFill>
              </a:rPr>
              <a:t>EMPHASIS IN Teal</a:t>
            </a:r>
            <a:endParaRPr lang="en-US" dirty="0"/>
          </a:p>
        </p:txBody>
      </p:sp>
      <p:sp>
        <p:nvSpPr>
          <p:cNvPr id="3" name="Text Placeholder 7">
            <a:extLst>
              <a:ext uri="{FF2B5EF4-FFF2-40B4-BE49-F238E27FC236}">
                <a16:creationId xmlns:a16="http://schemas.microsoft.com/office/drawing/2014/main" id="{E69D2482-C4B5-5EA1-2D7B-053A8762D43F}"/>
              </a:ext>
            </a:extLst>
          </p:cNvPr>
          <p:cNvSpPr>
            <a:spLocks noGrp="1"/>
          </p:cNvSpPr>
          <p:nvPr>
            <p:ph type="body" sz="quarter" idx="20" hasCustomPrompt="1"/>
          </p:nvPr>
        </p:nvSpPr>
        <p:spPr>
          <a:xfrm>
            <a:off x="838200" y="976932"/>
            <a:ext cx="105155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Tree>
    <p:extLst>
      <p:ext uri="{BB962C8B-B14F-4D97-AF65-F5344CB8AC3E}">
        <p14:creationId xmlns:p14="http://schemas.microsoft.com/office/powerpoint/2010/main" val="1659566254"/>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BFCF14C-4E62-CE26-B387-D7872639A850}"/>
              </a:ext>
            </a:extLst>
          </p:cNvPr>
          <p:cNvSpPr>
            <a:spLocks noGrp="1"/>
          </p:cNvSpPr>
          <p:nvPr>
            <p:ph type="sldNum" sz="quarter" idx="12"/>
          </p:nvPr>
        </p:nvSpPr>
        <p:spPr/>
        <p:txBody>
          <a:bodyPr/>
          <a:lstStyle/>
          <a:p>
            <a:fld id="{561BFC99-6E59-499C-A4BD-677E562B6E93}" type="slidenum">
              <a:rPr lang="en-US" smtClean="0"/>
              <a:pPr/>
              <a:t>‹#›</a:t>
            </a:fld>
            <a:endParaRPr lang="en-US" dirty="0"/>
          </a:p>
        </p:txBody>
      </p:sp>
    </p:spTree>
    <p:extLst>
      <p:ext uri="{BB962C8B-B14F-4D97-AF65-F5344CB8AC3E}">
        <p14:creationId xmlns:p14="http://schemas.microsoft.com/office/powerpoint/2010/main" val="34854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21BF6-D76C-C7EB-4BCE-484F87D27C73}"/>
              </a:ext>
            </a:extLst>
          </p:cNvPr>
          <p:cNvSpPr/>
          <p:nvPr userDrawn="1"/>
        </p:nvSpPr>
        <p:spPr>
          <a:xfrm>
            <a:off x="0" y="0"/>
            <a:ext cx="12192000" cy="6858000"/>
          </a:xfrm>
          <a:prstGeom prst="rect">
            <a:avLst/>
          </a:prstGeom>
          <a:solidFill>
            <a:srgbClr val="002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cap="all" baseline="0" dirty="0">
              <a:latin typeface="Calibri" panose="020F0502020204030204" pitchFamily="34" charset="0"/>
            </a:endParaRPr>
          </a:p>
        </p:txBody>
      </p:sp>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6" name="TextBox 5">
            <a:extLst>
              <a:ext uri="{FF2B5EF4-FFF2-40B4-BE49-F238E27FC236}">
                <a16:creationId xmlns:a16="http://schemas.microsoft.com/office/drawing/2014/main" id="{03789E64-F586-67E3-F7B7-11F4AE3BA9BE}"/>
              </a:ext>
            </a:extLst>
          </p:cNvPr>
          <p:cNvSpPr txBox="1"/>
          <p:nvPr userDrawn="1"/>
        </p:nvSpPr>
        <p:spPr>
          <a:xfrm>
            <a:off x="1295400" y="3376485"/>
            <a:ext cx="5295900" cy="923330"/>
          </a:xfrm>
          <a:prstGeom prst="rect">
            <a:avLst/>
          </a:prstGeom>
          <a:noFill/>
        </p:spPr>
        <p:txBody>
          <a:bodyPr wrap="square" lIns="0" tIns="0" rIns="0" bIns="0" rtlCol="0">
            <a:spAutoFit/>
          </a:bodyPr>
          <a:lstStyle/>
          <a:p>
            <a:r>
              <a:rPr lang="en-US" sz="6000" spc="-150" dirty="0">
                <a:solidFill>
                  <a:schemeClr val="bg1"/>
                </a:solidFill>
                <a:latin typeface="Calibri" panose="020F0502020204030204" pitchFamily="34" charset="0"/>
                <a:cs typeface="Calibri" panose="020F0502020204030204" pitchFamily="34" charset="0"/>
              </a:rPr>
              <a:t>THANK YOU</a:t>
            </a:r>
          </a:p>
        </p:txBody>
      </p:sp>
      <p:pic>
        <p:nvPicPr>
          <p:cNvPr id="7" name="Picture 6" descr="A black and white logo&#10;&#10;Description automatically generated">
            <a:extLst>
              <a:ext uri="{FF2B5EF4-FFF2-40B4-BE49-F238E27FC236}">
                <a16:creationId xmlns:a16="http://schemas.microsoft.com/office/drawing/2014/main" id="{FA3B8C77-FB9A-41D1-2611-5D5DB9815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575" y="5773506"/>
            <a:ext cx="3274225" cy="606003"/>
          </a:xfrm>
          <a:prstGeom prst="rect">
            <a:avLst/>
          </a:prstGeom>
        </p:spPr>
      </p:pic>
    </p:spTree>
    <p:extLst>
      <p:ext uri="{BB962C8B-B14F-4D97-AF65-F5344CB8AC3E}">
        <p14:creationId xmlns:p14="http://schemas.microsoft.com/office/powerpoint/2010/main" val="1291276882"/>
      </p:ext>
    </p:extLst>
  </p:cSld>
  <p:clrMapOvr>
    <a:masterClrMapping/>
  </p:clrMapOvr>
  <p:extLst>
    <p:ext uri="{DCECCB84-F9BA-43D5-87BE-67443E8EF086}">
      <p15:sldGuideLst xmlns:p15="http://schemas.microsoft.com/office/powerpoint/2012/main">
        <p15:guide id="1" orient="horz" pos="3240">
          <p15:clr>
            <a:srgbClr val="FBAE40"/>
          </p15:clr>
        </p15:guide>
        <p15:guide id="2"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050872-29E6-8BF7-2717-0A57ECAABF40}"/>
              </a:ext>
            </a:extLst>
          </p:cNvPr>
          <p:cNvSpPr/>
          <p:nvPr userDrawn="1"/>
        </p:nvSpPr>
        <p:spPr>
          <a:xfrm>
            <a:off x="0" y="6180993"/>
            <a:ext cx="12192000" cy="677008"/>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2" name="object 3">
            <a:extLst>
              <a:ext uri="{FF2B5EF4-FFF2-40B4-BE49-F238E27FC236}">
                <a16:creationId xmlns:a16="http://schemas.microsoft.com/office/drawing/2014/main" id="{CE7A1623-1F54-A1AA-9655-B1C07017F082}"/>
              </a:ext>
            </a:extLst>
          </p:cNvPr>
          <p:cNvSpPr>
            <a:spLocks/>
          </p:cNvSpPr>
          <p:nvPr userDrawn="1"/>
        </p:nvSpPr>
        <p:spPr>
          <a:xfrm>
            <a:off x="0" y="0"/>
            <a:ext cx="8630653" cy="182880"/>
          </a:xfrm>
          <a:custGeom>
            <a:avLst/>
            <a:gdLst/>
            <a:ahLst/>
            <a:cxnLst/>
            <a:rect l="l" t="t" r="r" b="b"/>
            <a:pathLst>
              <a:path w="10278110" h="196850">
                <a:moveTo>
                  <a:pt x="10277856" y="0"/>
                </a:moveTo>
                <a:lnTo>
                  <a:pt x="0" y="0"/>
                </a:lnTo>
                <a:lnTo>
                  <a:pt x="0" y="196596"/>
                </a:lnTo>
                <a:lnTo>
                  <a:pt x="10277856" y="196596"/>
                </a:lnTo>
                <a:lnTo>
                  <a:pt x="10277856" y="0"/>
                </a:lnTo>
                <a:close/>
              </a:path>
            </a:pathLst>
          </a:custGeom>
          <a:solidFill>
            <a:schemeClr val="accent1">
              <a:lumMod val="60000"/>
              <a:lumOff val="40000"/>
            </a:schemeClr>
          </a:solidFill>
        </p:spPr>
        <p:txBody>
          <a:bodyPr wrap="square" lIns="0" tIns="0" rIns="0" bIns="0" rtlCol="0"/>
          <a:lstStyle/>
          <a:p>
            <a:endParaRPr b="0" i="0" dirty="0">
              <a:latin typeface="Calibri" panose="020F0502020204030204" pitchFamily="34" charset="0"/>
            </a:endParaRPr>
          </a:p>
        </p:txBody>
      </p:sp>
      <p:sp>
        <p:nvSpPr>
          <p:cNvPr id="3" name="object 4">
            <a:extLst>
              <a:ext uri="{FF2B5EF4-FFF2-40B4-BE49-F238E27FC236}">
                <a16:creationId xmlns:a16="http://schemas.microsoft.com/office/drawing/2014/main" id="{1901328B-9AD8-F482-E45C-7EC021FA54D7}"/>
              </a:ext>
            </a:extLst>
          </p:cNvPr>
          <p:cNvSpPr/>
          <p:nvPr userDrawn="1"/>
        </p:nvSpPr>
        <p:spPr>
          <a:xfrm>
            <a:off x="0" y="-1"/>
            <a:ext cx="585216" cy="6180993"/>
          </a:xfrm>
          <a:custGeom>
            <a:avLst/>
            <a:gdLst/>
            <a:ahLst/>
            <a:cxnLst/>
            <a:rect l="l" t="t" r="r" b="b"/>
            <a:pathLst>
              <a:path w="841375" h="6541770">
                <a:moveTo>
                  <a:pt x="0" y="6541655"/>
                </a:moveTo>
                <a:lnTo>
                  <a:pt x="841247" y="6541655"/>
                </a:lnTo>
                <a:lnTo>
                  <a:pt x="841247" y="0"/>
                </a:lnTo>
                <a:lnTo>
                  <a:pt x="0" y="0"/>
                </a:lnTo>
                <a:lnTo>
                  <a:pt x="0" y="6541655"/>
                </a:lnTo>
                <a:close/>
              </a:path>
            </a:pathLst>
          </a:custGeom>
          <a:solidFill>
            <a:srgbClr val="002639"/>
          </a:solidFill>
        </p:spPr>
        <p:txBody>
          <a:bodyPr wrap="square" lIns="0" tIns="0" rIns="0" bIns="0" rtlCol="0"/>
          <a:lstStyle/>
          <a:p>
            <a:endParaRPr b="0" i="0" dirty="0">
              <a:latin typeface="Calibri" panose="020F0502020204030204" pitchFamily="34" charset="0"/>
            </a:endParaRPr>
          </a:p>
        </p:txBody>
      </p:sp>
      <p:sp>
        <p:nvSpPr>
          <p:cNvPr id="15" name="Subtitle 2">
            <a:extLst>
              <a:ext uri="{FF2B5EF4-FFF2-40B4-BE49-F238E27FC236}">
                <a16:creationId xmlns:a16="http://schemas.microsoft.com/office/drawing/2014/main" id="{E7BD6BF2-478F-3072-0CFD-66729C8A6AFC}"/>
              </a:ext>
            </a:extLst>
          </p:cNvPr>
          <p:cNvSpPr>
            <a:spLocks noGrp="1"/>
          </p:cNvSpPr>
          <p:nvPr>
            <p:ph type="subTitle" idx="1" hasCustomPrompt="1"/>
          </p:nvPr>
        </p:nvSpPr>
        <p:spPr>
          <a:xfrm>
            <a:off x="1295400" y="4323538"/>
            <a:ext cx="6664591"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16" name="Title 1">
            <a:extLst>
              <a:ext uri="{FF2B5EF4-FFF2-40B4-BE49-F238E27FC236}">
                <a16:creationId xmlns:a16="http://schemas.microsoft.com/office/drawing/2014/main" id="{FF30D524-FEDA-BA42-5F99-5CAB3272CE6F}"/>
              </a:ext>
            </a:extLst>
          </p:cNvPr>
          <p:cNvSpPr>
            <a:spLocks noGrp="1"/>
          </p:cNvSpPr>
          <p:nvPr>
            <p:ph type="ctrTitle" hasCustomPrompt="1"/>
          </p:nvPr>
        </p:nvSpPr>
        <p:spPr>
          <a:xfrm>
            <a:off x="1295400" y="972036"/>
            <a:ext cx="6664591"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TITLE FOR </a:t>
            </a:r>
            <a:r>
              <a:rPr lang="en-US" dirty="0">
                <a:solidFill>
                  <a:schemeClr val="accent2"/>
                </a:solidFill>
              </a:rPr>
              <a:t>Emphasis in gold</a:t>
            </a:r>
            <a:endParaRPr lang="en-US" dirty="0"/>
          </a:p>
        </p:txBody>
      </p:sp>
      <p:sp>
        <p:nvSpPr>
          <p:cNvPr id="2" name="Picture Placeholder 11">
            <a:extLst>
              <a:ext uri="{FF2B5EF4-FFF2-40B4-BE49-F238E27FC236}">
                <a16:creationId xmlns:a16="http://schemas.microsoft.com/office/drawing/2014/main" id="{AECB0412-D88E-1BF2-A8E1-A87D82FA0249}"/>
              </a:ext>
            </a:extLst>
          </p:cNvPr>
          <p:cNvSpPr>
            <a:spLocks noGrp="1"/>
          </p:cNvSpPr>
          <p:nvPr>
            <p:ph type="pic" sz="quarter" idx="10" hasCustomPrompt="1"/>
          </p:nvPr>
        </p:nvSpPr>
        <p:spPr>
          <a:xfrm>
            <a:off x="8630653" y="-2"/>
            <a:ext cx="3561347" cy="6272784"/>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4C7879CE-7249-8BDE-EECD-05688FEF7501}"/>
              </a:ext>
            </a:extLst>
          </p:cNvPr>
          <p:cNvSpPr/>
          <p:nvPr userDrawn="1"/>
        </p:nvSpPr>
        <p:spPr>
          <a:xfrm>
            <a:off x="0" y="6092964"/>
            <a:ext cx="8630653" cy="182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7" name="Picture 6" descr="A black and white logo&#10;&#10;Description automatically generated">
            <a:extLst>
              <a:ext uri="{FF2B5EF4-FFF2-40B4-BE49-F238E27FC236}">
                <a16:creationId xmlns:a16="http://schemas.microsoft.com/office/drawing/2014/main" id="{8BD3A11B-5319-B8EC-999D-0D2697530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649" y="6388422"/>
            <a:ext cx="1877386" cy="347472"/>
          </a:xfrm>
          <a:prstGeom prst="rect">
            <a:avLst/>
          </a:prstGeom>
        </p:spPr>
      </p:pic>
    </p:spTree>
    <p:extLst>
      <p:ext uri="{BB962C8B-B14F-4D97-AF65-F5344CB8AC3E}">
        <p14:creationId xmlns:p14="http://schemas.microsoft.com/office/powerpoint/2010/main" val="1731508692"/>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21BF6-D76C-C7EB-4BCE-484F87D27C73}"/>
              </a:ext>
            </a:extLst>
          </p:cNvPr>
          <p:cNvSpPr/>
          <p:nvPr userDrawn="1"/>
        </p:nvSpPr>
        <p:spPr>
          <a:xfrm>
            <a:off x="0" y="0"/>
            <a:ext cx="12192000" cy="6858000"/>
          </a:xfrm>
          <a:prstGeom prst="rect">
            <a:avLst/>
          </a:prstGeom>
          <a:solidFill>
            <a:srgbClr val="002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cap="all" baseline="0" dirty="0">
              <a:latin typeface="Calibri" panose="020F0502020204030204" pitchFamily="34" charset="0"/>
            </a:endParaRPr>
          </a:p>
        </p:txBody>
      </p:sp>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pic>
        <p:nvPicPr>
          <p:cNvPr id="3" name="Picture 2" descr="A logo with a black background&#10;&#10;Description automatically generated">
            <a:extLst>
              <a:ext uri="{FF2B5EF4-FFF2-40B4-BE49-F238E27FC236}">
                <a16:creationId xmlns:a16="http://schemas.microsoft.com/office/drawing/2014/main" id="{C0F31616-93B7-358C-7C02-7C2316FC81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chemeClr val="accent1"/>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5" name="Title 1">
            <a:extLst>
              <a:ext uri="{FF2B5EF4-FFF2-40B4-BE49-F238E27FC236}">
                <a16:creationId xmlns:a16="http://schemas.microsoft.com/office/drawing/2014/main" id="{7F5D65AF-9EFC-7E3C-F00A-355C1C87C388}"/>
              </a:ext>
            </a:extLst>
          </p:cNvPr>
          <p:cNvSpPr>
            <a:spLocks noGrp="1"/>
          </p:cNvSpPr>
          <p:nvPr>
            <p:ph type="ctrTitle" hasCustomPrompt="1"/>
          </p:nvPr>
        </p:nvSpPr>
        <p:spPr>
          <a:xfrm>
            <a:off x="1295400" y="972036"/>
            <a:ext cx="10058400" cy="3327779"/>
          </a:xfrm>
          <a:prstGeom prst="rect">
            <a:avLst/>
          </a:prstGeom>
        </p:spPr>
        <p:txBody>
          <a:bodyPr rIns="0" bIns="0" anchor="b">
            <a:noAutofit/>
          </a:bodyPr>
          <a:lstStyle>
            <a:lvl1pPr marL="0" indent="0" algn="l">
              <a:lnSpc>
                <a:spcPct val="75000"/>
              </a:lnSpc>
              <a:defRPr sz="6000" b="0" i="0" cap="all" spc="-150" baseline="0">
                <a:solidFill>
                  <a:schemeClr val="bg1"/>
                </a:solidFill>
                <a:latin typeface="Calibri Light" panose="020F0302020204030204" pitchFamily="34" charset="0"/>
                <a:ea typeface="Calibri Light" panose="020F0302020204030204" pitchFamily="34" charset="0"/>
              </a:defRPr>
            </a:lvl1pPr>
          </a:lstStyle>
          <a:p>
            <a:r>
              <a:rPr lang="en-US" dirty="0"/>
              <a:t>SPLIT Divider TITLE FOR</a:t>
            </a:r>
            <a:br>
              <a:rPr lang="en-US" dirty="0"/>
            </a:br>
            <a:r>
              <a:rPr lang="en-US" dirty="0">
                <a:solidFill>
                  <a:schemeClr val="accent2"/>
                </a:solidFill>
              </a:rPr>
              <a:t>Emphasis in gold</a:t>
            </a:r>
            <a:endParaRPr lang="en-US" dirty="0"/>
          </a:p>
        </p:txBody>
      </p:sp>
    </p:spTree>
    <p:extLst>
      <p:ext uri="{BB962C8B-B14F-4D97-AF65-F5344CB8AC3E}">
        <p14:creationId xmlns:p14="http://schemas.microsoft.com/office/powerpoint/2010/main" val="330757403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413241-A740-2137-EB49-F7237C0FC89B}"/>
              </a:ext>
            </a:extLst>
          </p:cNvPr>
          <p:cNvPicPr>
            <a:picLocks noChangeAspect="1"/>
          </p:cNvPicPr>
          <p:nvPr userDrawn="1"/>
        </p:nvPicPr>
        <p:blipFill>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763" b="763"/>
          <a:stretch/>
        </p:blipFill>
        <p:spPr>
          <a:xfrm>
            <a:off x="3369683" y="-1050535"/>
            <a:ext cx="9186302" cy="8959070"/>
          </a:xfrm>
          <a:prstGeom prst="rect">
            <a:avLst/>
          </a:prstGeom>
          <a:ln>
            <a:noFill/>
          </a:ln>
        </p:spPr>
      </p:pic>
      <p:sp>
        <p:nvSpPr>
          <p:cNvPr id="9" name="Rectangle 8">
            <a:extLst>
              <a:ext uri="{FF2B5EF4-FFF2-40B4-BE49-F238E27FC236}">
                <a16:creationId xmlns:a16="http://schemas.microsoft.com/office/drawing/2014/main" id="{34354DCD-5DCA-7BB3-36EB-3BB057D0BE5F}"/>
              </a:ext>
            </a:extLst>
          </p:cNvPr>
          <p:cNvSpPr/>
          <p:nvPr userDrawn="1"/>
        </p:nvSpPr>
        <p:spPr>
          <a:xfrm>
            <a:off x="0" y="6269277"/>
            <a:ext cx="12192000" cy="588723"/>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A logo with a black background&#10;&#10;Description automatically generated">
            <a:extLst>
              <a:ext uri="{FF2B5EF4-FFF2-40B4-BE49-F238E27FC236}">
                <a16:creationId xmlns:a16="http://schemas.microsoft.com/office/drawing/2014/main" id="{05E2CB04-C7E2-07CC-3830-3E306876A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4" name="Subtitle 2">
            <a:extLst>
              <a:ext uri="{FF2B5EF4-FFF2-40B4-BE49-F238E27FC236}">
                <a16:creationId xmlns:a16="http://schemas.microsoft.com/office/drawing/2014/main" id="{63DD0927-D328-C404-61E0-FCB576FA8364}"/>
              </a:ext>
            </a:extLst>
          </p:cNvPr>
          <p:cNvSpPr>
            <a:spLocks noGrp="1"/>
          </p:cNvSpPr>
          <p:nvPr>
            <p:ph type="subTitle" idx="1" hasCustomPrompt="1"/>
          </p:nvPr>
        </p:nvSpPr>
        <p:spPr>
          <a:xfrm>
            <a:off x="1295400" y="4323538"/>
            <a:ext cx="10058400" cy="971478"/>
          </a:xfrm>
          <a:prstGeom prst="rect">
            <a:avLst/>
          </a:prstGeom>
        </p:spPr>
        <p:txBody>
          <a:bodyPr tIns="0" bIns="0">
            <a:noAutofit/>
          </a:bodyPr>
          <a:lstStyle>
            <a:lvl1pPr marL="0" indent="0" algn="l">
              <a:lnSpc>
                <a:spcPct val="75000"/>
              </a:lnSpc>
              <a:spcBef>
                <a:spcPts val="0"/>
              </a:spcBef>
              <a:buNone/>
              <a:defRPr sz="1600" b="0" i="0" kern="1800" cap="all" spc="100" baseline="0">
                <a:solidFill>
                  <a:srgbClr val="7F7F7F"/>
                </a:solidFill>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r>
              <a:rPr lang="en-US" dirty="0"/>
              <a:t> </a:t>
            </a:r>
            <a:r>
              <a:rPr lang="en-US" dirty="0" err="1"/>
              <a:t>HEre</a:t>
            </a:r>
            <a:endParaRPr lang="en-US" dirty="0"/>
          </a:p>
        </p:txBody>
      </p:sp>
      <p:sp>
        <p:nvSpPr>
          <p:cNvPr id="5" name="Title 1">
            <a:extLst>
              <a:ext uri="{FF2B5EF4-FFF2-40B4-BE49-F238E27FC236}">
                <a16:creationId xmlns:a16="http://schemas.microsoft.com/office/drawing/2014/main" id="{7F5D65AF-9EFC-7E3C-F00A-355C1C87C388}"/>
              </a:ext>
            </a:extLst>
          </p:cNvPr>
          <p:cNvSpPr>
            <a:spLocks noGrp="1"/>
          </p:cNvSpPr>
          <p:nvPr>
            <p:ph type="ctrTitle" hasCustomPrompt="1"/>
          </p:nvPr>
        </p:nvSpPr>
        <p:spPr>
          <a:xfrm>
            <a:off x="1295400" y="972036"/>
            <a:ext cx="10058400" cy="3327779"/>
          </a:xfrm>
          <a:prstGeom prst="rect">
            <a:avLst/>
          </a:prstGeom>
        </p:spPr>
        <p:txBody>
          <a:bodyPr rIns="0" bIns="0" anchor="b">
            <a:noAutofit/>
          </a:bodyPr>
          <a:lstStyle>
            <a:lvl1pPr marL="0" indent="0" algn="l">
              <a:lnSpc>
                <a:spcPct val="75000"/>
              </a:lnSpc>
              <a:defRPr sz="6000" b="0" i="0" cap="all" spc="-150" baseline="0">
                <a:solidFill>
                  <a:schemeClr val="tx1"/>
                </a:solidFill>
                <a:latin typeface="Calibri Light" panose="020F0302020204030204" pitchFamily="34" charset="0"/>
                <a:ea typeface="Calibri Light" panose="020F0302020204030204" pitchFamily="34" charset="0"/>
              </a:defRPr>
            </a:lvl1pPr>
          </a:lstStyle>
          <a:p>
            <a:r>
              <a:rPr lang="en-US" dirty="0"/>
              <a:t>SPLIT Divider TITLE FOR</a:t>
            </a:r>
            <a:br>
              <a:rPr lang="en-US" dirty="0"/>
            </a:br>
            <a:r>
              <a:rPr lang="en-US" dirty="0">
                <a:solidFill>
                  <a:schemeClr val="accent2"/>
                </a:solidFill>
              </a:rPr>
              <a:t>Emphasis in gold</a:t>
            </a:r>
            <a:endParaRPr lang="en-US" dirty="0"/>
          </a:p>
        </p:txBody>
      </p:sp>
      <p:sp>
        <p:nvSpPr>
          <p:cNvPr id="8" name="Slide Number Placeholder 7">
            <a:extLst>
              <a:ext uri="{FF2B5EF4-FFF2-40B4-BE49-F238E27FC236}">
                <a16:creationId xmlns:a16="http://schemas.microsoft.com/office/drawing/2014/main" id="{BBF25BC9-5E47-1ABA-DD85-DAEA76750175}"/>
              </a:ext>
            </a:extLst>
          </p:cNvPr>
          <p:cNvSpPr>
            <a:spLocks noGrp="1"/>
          </p:cNvSpPr>
          <p:nvPr>
            <p:ph type="sldNum" sz="quarter" idx="12"/>
          </p:nvPr>
        </p:nvSpPr>
        <p:spPr/>
        <p:txBody>
          <a:bodyPr/>
          <a:lstStyle/>
          <a:p>
            <a:fld id="{561BFC99-6E59-499C-A4BD-677E562B6E93}" type="slidenum">
              <a:rPr lang="en-US" smtClean="0"/>
              <a:pPr/>
              <a:t>‹#›</a:t>
            </a:fld>
            <a:endParaRPr lang="en-US" dirty="0"/>
          </a:p>
        </p:txBody>
      </p:sp>
    </p:spTree>
    <p:extLst>
      <p:ext uri="{BB962C8B-B14F-4D97-AF65-F5344CB8AC3E}">
        <p14:creationId xmlns:p14="http://schemas.microsoft.com/office/powerpoint/2010/main" val="1539960358"/>
      </p:ext>
    </p:extLst>
  </p:cSld>
  <p:clrMapOvr>
    <a:masterClrMapping/>
  </p:clrMapOvr>
  <p:extLst>
    <p:ext uri="{DCECCB84-F9BA-43D5-87BE-67443E8EF086}">
      <p15:sldGuideLst xmlns:p15="http://schemas.microsoft.com/office/powerpoint/2012/main">
        <p15:guide id="1" orient="horz" pos="3240">
          <p15:clr>
            <a:srgbClr val="FBAE40"/>
          </p15:clr>
        </p15:guide>
        <p15:guide id="2"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9" name="Title 8">
            <a:extLst>
              <a:ext uri="{FF2B5EF4-FFF2-40B4-BE49-F238E27FC236}">
                <a16:creationId xmlns:a16="http://schemas.microsoft.com/office/drawing/2014/main" id="{3ECA6E78-FEED-637D-E060-7FA224B0ADC1}"/>
              </a:ext>
            </a:extLst>
          </p:cNvPr>
          <p:cNvSpPr>
            <a:spLocks noGrp="1"/>
          </p:cNvSpPr>
          <p:nvPr>
            <p:ph type="title" hasCustomPrompt="1"/>
          </p:nvPr>
        </p:nvSpPr>
        <p:spPr>
          <a:xfrm>
            <a:off x="838200" y="600365"/>
            <a:ext cx="10515600" cy="943335"/>
          </a:xfrm>
        </p:spPr>
        <p:txBody>
          <a:bodyPr wrap="square">
            <a:spAutoFit/>
          </a:bodyPr>
          <a:lstStyle>
            <a:lvl1pPr>
              <a:defRPr>
                <a:solidFill>
                  <a:schemeClr val="tx1"/>
                </a:solidFill>
              </a:defRPr>
            </a:lvl1pPr>
          </a:lstStyle>
          <a:p>
            <a:r>
              <a:rPr lang="en-US" dirty="0"/>
              <a:t>SPLIT TITLE FOR</a:t>
            </a:r>
            <a:br>
              <a:rPr lang="en-US" dirty="0"/>
            </a:br>
            <a:r>
              <a:rPr lang="en-US" dirty="0">
                <a:solidFill>
                  <a:schemeClr val="accent1"/>
                </a:solidFill>
              </a:rPr>
              <a:t>EMPHASIS IN Teal</a:t>
            </a:r>
            <a:endParaRPr lang="en-US" dirty="0"/>
          </a:p>
        </p:txBody>
      </p:sp>
      <p:sp>
        <p:nvSpPr>
          <p:cNvPr id="15" name="Text Placeholder 14">
            <a:extLst>
              <a:ext uri="{FF2B5EF4-FFF2-40B4-BE49-F238E27FC236}">
                <a16:creationId xmlns:a16="http://schemas.microsoft.com/office/drawing/2014/main" id="{83160C7B-3AEC-CDD8-4A84-6CD8E6EFB33D}"/>
              </a:ext>
            </a:extLst>
          </p:cNvPr>
          <p:cNvSpPr>
            <a:spLocks noGrp="1"/>
          </p:cNvSpPr>
          <p:nvPr>
            <p:ph type="body" sz="quarter" idx="20"/>
          </p:nvPr>
        </p:nvSpPr>
        <p:spPr>
          <a:xfrm>
            <a:off x="838200" y="2270102"/>
            <a:ext cx="10515600" cy="3673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7">
            <a:extLst>
              <a:ext uri="{FF2B5EF4-FFF2-40B4-BE49-F238E27FC236}">
                <a16:creationId xmlns:a16="http://schemas.microsoft.com/office/drawing/2014/main" id="{0F98A2DD-EF68-9E44-BAB1-23DE014F6059}"/>
              </a:ext>
            </a:extLst>
          </p:cNvPr>
          <p:cNvSpPr>
            <a:spLocks noGrp="1"/>
          </p:cNvSpPr>
          <p:nvPr>
            <p:ph type="body" sz="quarter" idx="19" hasCustomPrompt="1"/>
          </p:nvPr>
        </p:nvSpPr>
        <p:spPr>
          <a:xfrm>
            <a:off x="838200" y="1432437"/>
            <a:ext cx="10515599" cy="837665"/>
          </a:xfrm>
        </p:spPr>
        <p:txBody>
          <a:bodyPr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TITLE</a:t>
            </a:r>
          </a:p>
        </p:txBody>
      </p:sp>
    </p:spTree>
    <p:extLst>
      <p:ext uri="{BB962C8B-B14F-4D97-AF65-F5344CB8AC3E}">
        <p14:creationId xmlns:p14="http://schemas.microsoft.com/office/powerpoint/2010/main" val="2032120014"/>
      </p:ext>
    </p:extLst>
  </p:cSld>
  <p:clrMapOvr>
    <a:masterClrMapping/>
  </p:clrMapOvr>
  <p:extLst>
    <p:ext uri="{DCECCB84-F9BA-43D5-87BE-67443E8EF086}">
      <p15:sldGuideLst xmlns:p15="http://schemas.microsoft.com/office/powerpoint/2012/main">
        <p15:guide id="1" orient="horz" pos="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10" name="Title 8">
            <a:extLst>
              <a:ext uri="{FF2B5EF4-FFF2-40B4-BE49-F238E27FC236}">
                <a16:creationId xmlns:a16="http://schemas.microsoft.com/office/drawing/2014/main" id="{A8BFC38B-C295-1B8D-1371-7388C0AEA0F8}"/>
              </a:ext>
            </a:extLst>
          </p:cNvPr>
          <p:cNvSpPr>
            <a:spLocks noGrp="1"/>
          </p:cNvSpPr>
          <p:nvPr>
            <p:ph type="title" hasCustomPrompt="1"/>
          </p:nvPr>
        </p:nvSpPr>
        <p:spPr>
          <a:xfrm>
            <a:off x="838201" y="600365"/>
            <a:ext cx="10515598" cy="943335"/>
          </a:xfrm>
        </p:spPr>
        <p:txBody>
          <a:bodyPr wrap="square">
            <a:spAutoFit/>
          </a:bodyPr>
          <a:lstStyle>
            <a:lvl1pPr algn="l">
              <a:defRPr/>
            </a:lvl1pPr>
          </a:lstStyle>
          <a:p>
            <a:r>
              <a:rPr lang="en-US" dirty="0"/>
              <a:t>SPLIT TITLE FOR</a:t>
            </a:r>
            <a:br>
              <a:rPr lang="en-US" dirty="0"/>
            </a:br>
            <a:r>
              <a:rPr lang="en-US" dirty="0">
                <a:solidFill>
                  <a:schemeClr val="accent1"/>
                </a:solidFill>
              </a:rPr>
              <a:t>EMPHASIS IN Teal</a:t>
            </a:r>
            <a:endParaRPr lang="en-US" dirty="0"/>
          </a:p>
        </p:txBody>
      </p:sp>
      <p:sp>
        <p:nvSpPr>
          <p:cNvPr id="11" name="Text Placeholder 4">
            <a:extLst>
              <a:ext uri="{FF2B5EF4-FFF2-40B4-BE49-F238E27FC236}">
                <a16:creationId xmlns:a16="http://schemas.microsoft.com/office/drawing/2014/main" id="{A69BD4CF-794A-7467-2C8E-44707EB896A8}"/>
              </a:ext>
            </a:extLst>
          </p:cNvPr>
          <p:cNvSpPr>
            <a:spLocks noGrp="1"/>
          </p:cNvSpPr>
          <p:nvPr>
            <p:ph type="body" sz="quarter" idx="18"/>
          </p:nvPr>
        </p:nvSpPr>
        <p:spPr>
          <a:xfrm>
            <a:off x="838199" y="2632765"/>
            <a:ext cx="10515599"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408E287-EED4-FB27-3F5E-09B1ECF5425A}"/>
              </a:ext>
            </a:extLst>
          </p:cNvPr>
          <p:cNvSpPr>
            <a:spLocks noGrp="1"/>
          </p:cNvSpPr>
          <p:nvPr>
            <p:ph type="body" sz="quarter" idx="20" hasCustomPrompt="1"/>
          </p:nvPr>
        </p:nvSpPr>
        <p:spPr>
          <a:xfrm>
            <a:off x="838200" y="1421177"/>
            <a:ext cx="10515598"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3" name="Text Placeholder 7">
            <a:extLst>
              <a:ext uri="{FF2B5EF4-FFF2-40B4-BE49-F238E27FC236}">
                <a16:creationId xmlns:a16="http://schemas.microsoft.com/office/drawing/2014/main" id="{02136B11-2EC8-CF79-DC21-D0D13051286F}"/>
              </a:ext>
            </a:extLst>
          </p:cNvPr>
          <p:cNvSpPr>
            <a:spLocks noGrp="1"/>
          </p:cNvSpPr>
          <p:nvPr>
            <p:ph type="body" sz="quarter" idx="19" hasCustomPrompt="1"/>
          </p:nvPr>
        </p:nvSpPr>
        <p:spPr>
          <a:xfrm>
            <a:off x="838200" y="1795100"/>
            <a:ext cx="10515598"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Tree>
    <p:extLst>
      <p:ext uri="{BB962C8B-B14F-4D97-AF65-F5344CB8AC3E}">
        <p14:creationId xmlns:p14="http://schemas.microsoft.com/office/powerpoint/2010/main" val="3860920324"/>
      </p:ext>
    </p:extLst>
  </p:cSld>
  <p:clrMapOvr>
    <a:masterClrMapping/>
  </p:clrMapOvr>
  <p:extLst>
    <p:ext uri="{DCECCB84-F9BA-43D5-87BE-67443E8EF086}">
      <p15:sldGuideLst xmlns:p15="http://schemas.microsoft.com/office/powerpoint/2012/main">
        <p15:guide id="1" orient="horz"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Title + Subtitle +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D7DA41-8A44-27ED-7574-05696ED9756E}"/>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15" name="Text Placeholder 4">
            <a:extLst>
              <a:ext uri="{FF2B5EF4-FFF2-40B4-BE49-F238E27FC236}">
                <a16:creationId xmlns:a16="http://schemas.microsoft.com/office/drawing/2014/main" id="{05D3CBAA-02B8-C942-F227-EF99A2EA2AE1}"/>
              </a:ext>
            </a:extLst>
          </p:cNvPr>
          <p:cNvSpPr>
            <a:spLocks noGrp="1"/>
          </p:cNvSpPr>
          <p:nvPr>
            <p:ph type="body" sz="quarter" idx="18"/>
          </p:nvPr>
        </p:nvSpPr>
        <p:spPr>
          <a:xfrm>
            <a:off x="838199" y="2632765"/>
            <a:ext cx="10515599"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53B143A2-82C5-C7BA-B3C0-C584F27786DF}"/>
              </a:ext>
            </a:extLst>
          </p:cNvPr>
          <p:cNvSpPr>
            <a:spLocks noGrp="1"/>
          </p:cNvSpPr>
          <p:nvPr>
            <p:ph type="body" sz="quarter" idx="20" hasCustomPrompt="1"/>
          </p:nvPr>
        </p:nvSpPr>
        <p:spPr>
          <a:xfrm>
            <a:off x="838200" y="1421177"/>
            <a:ext cx="10515598" cy="425501"/>
          </a:xfrm>
        </p:spPr>
        <p:txBody>
          <a:bodyPr wrap="square" lIns="0" tIns="182880" rIns="0" bIns="0">
            <a:spAutoFit/>
          </a:bodyPr>
          <a:lstStyle>
            <a:lvl1pPr marL="0" indent="0" algn="ctr">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7" name="Text Placeholder 7">
            <a:extLst>
              <a:ext uri="{FF2B5EF4-FFF2-40B4-BE49-F238E27FC236}">
                <a16:creationId xmlns:a16="http://schemas.microsoft.com/office/drawing/2014/main" id="{D4666ACE-76F3-CC26-CE1D-DE72327164CE}"/>
              </a:ext>
            </a:extLst>
          </p:cNvPr>
          <p:cNvSpPr>
            <a:spLocks noGrp="1"/>
          </p:cNvSpPr>
          <p:nvPr>
            <p:ph type="body" sz="quarter" idx="19" hasCustomPrompt="1"/>
          </p:nvPr>
        </p:nvSpPr>
        <p:spPr>
          <a:xfrm>
            <a:off x="838200" y="1795100"/>
            <a:ext cx="10515598"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
        <p:nvSpPr>
          <p:cNvPr id="2" name="Title 8">
            <a:extLst>
              <a:ext uri="{FF2B5EF4-FFF2-40B4-BE49-F238E27FC236}">
                <a16:creationId xmlns:a16="http://schemas.microsoft.com/office/drawing/2014/main" id="{1918352E-3D6C-C85B-3619-6CC4A65909B3}"/>
              </a:ext>
            </a:extLst>
          </p:cNvPr>
          <p:cNvSpPr>
            <a:spLocks noGrp="1"/>
          </p:cNvSpPr>
          <p:nvPr>
            <p:ph type="title" hasCustomPrompt="1"/>
          </p:nvPr>
        </p:nvSpPr>
        <p:spPr>
          <a:xfrm>
            <a:off x="838200" y="600365"/>
            <a:ext cx="10515600" cy="943335"/>
          </a:xfrm>
        </p:spPr>
        <p:txBody>
          <a:bodyPr wrap="square">
            <a:spAutoFit/>
          </a:bodyPr>
          <a:lstStyle>
            <a:lvl1pPr algn="ctr">
              <a:defRPr/>
            </a:lvl1pPr>
          </a:lstStyle>
          <a:p>
            <a:r>
              <a:rPr lang="en-US" dirty="0"/>
              <a:t>SPLIT TITLE FOR</a:t>
            </a:r>
            <a:br>
              <a:rPr lang="en-US" dirty="0"/>
            </a:br>
            <a:r>
              <a:rPr lang="en-US" dirty="0">
                <a:solidFill>
                  <a:schemeClr val="accent1"/>
                </a:solidFill>
              </a:rPr>
              <a:t>EMPHASIS IN Teal</a:t>
            </a:r>
            <a:endParaRPr lang="en-US" dirty="0"/>
          </a:p>
        </p:txBody>
      </p:sp>
    </p:spTree>
    <p:extLst>
      <p:ext uri="{BB962C8B-B14F-4D97-AF65-F5344CB8AC3E}">
        <p14:creationId xmlns:p14="http://schemas.microsoft.com/office/powerpoint/2010/main" val="39716944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9" name="Title 8">
            <a:extLst>
              <a:ext uri="{FF2B5EF4-FFF2-40B4-BE49-F238E27FC236}">
                <a16:creationId xmlns:a16="http://schemas.microsoft.com/office/drawing/2014/main" id="{3ECA6E78-FEED-637D-E060-7FA224B0ADC1}"/>
              </a:ext>
            </a:extLst>
          </p:cNvPr>
          <p:cNvSpPr>
            <a:spLocks noGrp="1"/>
          </p:cNvSpPr>
          <p:nvPr>
            <p:ph type="title" hasCustomPrompt="1"/>
          </p:nvPr>
        </p:nvSpPr>
        <p:spPr>
          <a:xfrm>
            <a:off x="838200" y="600365"/>
            <a:ext cx="7315201" cy="943335"/>
          </a:xfrm>
        </p:spPr>
        <p:txBody>
          <a:bodyPr>
            <a:spAutoFit/>
          </a:bodyPr>
          <a:lstStyle/>
          <a:p>
            <a:r>
              <a:rPr lang="en-US" dirty="0"/>
              <a:t>SPLIT TITLE FOR</a:t>
            </a:r>
            <a:br>
              <a:rPr lang="en-US" dirty="0"/>
            </a:br>
            <a:r>
              <a:rPr lang="en-US" dirty="0">
                <a:solidFill>
                  <a:schemeClr val="accent1"/>
                </a:solidFill>
              </a:rPr>
              <a:t>EMPHASIS IN Teal</a:t>
            </a:r>
            <a:endParaRPr lang="en-US" dirty="0"/>
          </a:p>
        </p:txBody>
      </p:sp>
      <p:sp>
        <p:nvSpPr>
          <p:cNvPr id="3" name="Rectangle 2">
            <a:extLst>
              <a:ext uri="{FF2B5EF4-FFF2-40B4-BE49-F238E27FC236}">
                <a16:creationId xmlns:a16="http://schemas.microsoft.com/office/drawing/2014/main" id="{172566B4-D6D1-872D-6351-B7CB00CAE282}"/>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Picture Placeholder 11">
            <a:extLst>
              <a:ext uri="{FF2B5EF4-FFF2-40B4-BE49-F238E27FC236}">
                <a16:creationId xmlns:a16="http://schemas.microsoft.com/office/drawing/2014/main" id="{E3C5D709-0257-C2D2-C992-1BB239AB7D9B}"/>
              </a:ext>
            </a:extLst>
          </p:cNvPr>
          <p:cNvSpPr>
            <a:spLocks noGrp="1"/>
          </p:cNvSpPr>
          <p:nvPr>
            <p:ph type="pic" sz="quarter" idx="10" hasCustomPrompt="1"/>
          </p:nvPr>
        </p:nvSpPr>
        <p:spPr>
          <a:xfrm>
            <a:off x="8630653" y="-1"/>
            <a:ext cx="3561347" cy="6263640"/>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11" name="Text Placeholder 4">
            <a:extLst>
              <a:ext uri="{FF2B5EF4-FFF2-40B4-BE49-F238E27FC236}">
                <a16:creationId xmlns:a16="http://schemas.microsoft.com/office/drawing/2014/main" id="{B062C8AF-BF34-E172-5546-90509BFB5FDF}"/>
              </a:ext>
            </a:extLst>
          </p:cNvPr>
          <p:cNvSpPr>
            <a:spLocks noGrp="1"/>
          </p:cNvSpPr>
          <p:nvPr>
            <p:ph type="body" sz="quarter" idx="18"/>
          </p:nvPr>
        </p:nvSpPr>
        <p:spPr>
          <a:xfrm>
            <a:off x="838200" y="2274556"/>
            <a:ext cx="7315201" cy="366904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4BF33D2D-85A9-185E-2E38-A7F31A86F50C}"/>
              </a:ext>
            </a:extLst>
          </p:cNvPr>
          <p:cNvSpPr>
            <a:spLocks noGrp="1"/>
          </p:cNvSpPr>
          <p:nvPr>
            <p:ph type="body" sz="quarter" idx="19" hasCustomPrompt="1"/>
          </p:nvPr>
        </p:nvSpPr>
        <p:spPr>
          <a:xfrm>
            <a:off x="838201" y="1436891"/>
            <a:ext cx="7315200"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TITLE</a:t>
            </a:r>
          </a:p>
        </p:txBody>
      </p:sp>
    </p:spTree>
    <p:extLst>
      <p:ext uri="{BB962C8B-B14F-4D97-AF65-F5344CB8AC3E}">
        <p14:creationId xmlns:p14="http://schemas.microsoft.com/office/powerpoint/2010/main" val="330200143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51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 Conten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3BFA7-F7FE-BCCA-9FED-E146B76EE62B}"/>
              </a:ext>
            </a:extLst>
          </p:cNvPr>
          <p:cNvSpPr/>
          <p:nvPr userDrawn="1"/>
        </p:nvSpPr>
        <p:spPr>
          <a:xfrm rot="16200000" flipH="1">
            <a:off x="6051149" y="-5705878"/>
            <a:ext cx="89706" cy="12192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A7A24028-D9CC-1425-C82C-D283EACE3B58}"/>
              </a:ext>
            </a:extLst>
          </p:cNvPr>
          <p:cNvSpPr>
            <a:spLocks noGrp="1"/>
          </p:cNvSpPr>
          <p:nvPr>
            <p:ph type="sldNum" sz="quarter" idx="17"/>
          </p:nvPr>
        </p:nvSpPr>
        <p:spPr/>
        <p:txBody>
          <a:bodyPr/>
          <a:lstStyle/>
          <a:p>
            <a:fld id="{561BFC99-6E59-499C-A4BD-677E562B6E93}" type="slidenum">
              <a:rPr lang="en-US" smtClean="0"/>
              <a:pPr/>
              <a:t>‹#›</a:t>
            </a:fld>
            <a:endParaRPr lang="en-US" dirty="0"/>
          </a:p>
        </p:txBody>
      </p:sp>
      <p:sp>
        <p:nvSpPr>
          <p:cNvPr id="3" name="Picture Placeholder 11">
            <a:extLst>
              <a:ext uri="{FF2B5EF4-FFF2-40B4-BE49-F238E27FC236}">
                <a16:creationId xmlns:a16="http://schemas.microsoft.com/office/drawing/2014/main" id="{F143E096-D754-937E-E2DB-EBEA927765CB}"/>
              </a:ext>
            </a:extLst>
          </p:cNvPr>
          <p:cNvSpPr>
            <a:spLocks noGrp="1"/>
          </p:cNvSpPr>
          <p:nvPr>
            <p:ph type="pic" sz="quarter" idx="10" hasCustomPrompt="1"/>
          </p:nvPr>
        </p:nvSpPr>
        <p:spPr>
          <a:xfrm>
            <a:off x="8630653" y="-1"/>
            <a:ext cx="3561347" cy="6272784"/>
          </a:xfrm>
          <a:prstGeom prst="rect">
            <a:avLst/>
          </a:prstGeom>
          <a:solidFill>
            <a:schemeClr val="tx1"/>
          </a:solidFill>
          <a:effectLst>
            <a:glow rad="127000">
              <a:schemeClr val="accent1">
                <a:alpha val="0"/>
              </a:schemeClr>
            </a:glow>
          </a:effectLst>
        </p:spPr>
        <p:txBody>
          <a:bodyPr tIns="2560320" anchor="t" anchorCtr="0">
            <a:normAutofit/>
          </a:bodyPr>
          <a:lstStyle>
            <a:lvl1pPr marL="0" indent="0" algn="ctr">
              <a:buNone/>
              <a:defRPr sz="1200">
                <a:solidFill>
                  <a:schemeClr val="bg1"/>
                </a:solidFill>
              </a:defRPr>
            </a:lvl1pPr>
          </a:lstStyle>
          <a:p>
            <a:r>
              <a:rPr lang="en-US" dirty="0"/>
              <a:t>Click or drag to the icon to add an image</a:t>
            </a:r>
          </a:p>
          <a:p>
            <a:endParaRPr lang="en-US" dirty="0"/>
          </a:p>
          <a:p>
            <a:endParaRPr lang="en-US" dirty="0"/>
          </a:p>
          <a:p>
            <a:endParaRPr lang="en-US" dirty="0"/>
          </a:p>
        </p:txBody>
      </p:sp>
      <p:sp>
        <p:nvSpPr>
          <p:cNvPr id="14" name="Title 8">
            <a:extLst>
              <a:ext uri="{FF2B5EF4-FFF2-40B4-BE49-F238E27FC236}">
                <a16:creationId xmlns:a16="http://schemas.microsoft.com/office/drawing/2014/main" id="{ECC21276-C721-59B1-A9DC-4A0BBE875006}"/>
              </a:ext>
            </a:extLst>
          </p:cNvPr>
          <p:cNvSpPr>
            <a:spLocks noGrp="1"/>
          </p:cNvSpPr>
          <p:nvPr>
            <p:ph type="title" hasCustomPrompt="1"/>
          </p:nvPr>
        </p:nvSpPr>
        <p:spPr>
          <a:xfrm>
            <a:off x="838201" y="600365"/>
            <a:ext cx="7315199" cy="943335"/>
          </a:xfrm>
        </p:spPr>
        <p:txBody>
          <a:bodyPr wrap="square">
            <a:spAutoFit/>
          </a:bodyPr>
          <a:lstStyle>
            <a:lvl1pPr algn="l">
              <a:defRPr/>
            </a:lvl1pPr>
          </a:lstStyle>
          <a:p>
            <a:r>
              <a:rPr lang="en-US" dirty="0"/>
              <a:t>SPLIT TITLE FOR</a:t>
            </a:r>
            <a:br>
              <a:rPr lang="en-US" dirty="0"/>
            </a:br>
            <a:r>
              <a:rPr lang="en-US" dirty="0">
                <a:solidFill>
                  <a:schemeClr val="accent1"/>
                </a:solidFill>
              </a:rPr>
              <a:t>EMPHASIS IN Teal</a:t>
            </a:r>
            <a:endParaRPr lang="en-US" dirty="0"/>
          </a:p>
        </p:txBody>
      </p:sp>
      <p:sp>
        <p:nvSpPr>
          <p:cNvPr id="15" name="Text Placeholder 4">
            <a:extLst>
              <a:ext uri="{FF2B5EF4-FFF2-40B4-BE49-F238E27FC236}">
                <a16:creationId xmlns:a16="http://schemas.microsoft.com/office/drawing/2014/main" id="{74B83EE3-9715-6697-55D6-0EF1BEE224CF}"/>
              </a:ext>
            </a:extLst>
          </p:cNvPr>
          <p:cNvSpPr>
            <a:spLocks noGrp="1"/>
          </p:cNvSpPr>
          <p:nvPr>
            <p:ph type="body" sz="quarter" idx="18"/>
          </p:nvPr>
        </p:nvSpPr>
        <p:spPr>
          <a:xfrm>
            <a:off x="838200" y="2632765"/>
            <a:ext cx="7315200" cy="331083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87079BB9-C2AE-7AEB-2501-4D6C5B10C2CF}"/>
              </a:ext>
            </a:extLst>
          </p:cNvPr>
          <p:cNvSpPr>
            <a:spLocks noGrp="1"/>
          </p:cNvSpPr>
          <p:nvPr>
            <p:ph type="body" sz="quarter" idx="20" hasCustomPrompt="1"/>
          </p:nvPr>
        </p:nvSpPr>
        <p:spPr>
          <a:xfrm>
            <a:off x="838200" y="1421177"/>
            <a:ext cx="7315199" cy="425501"/>
          </a:xfrm>
        </p:spPr>
        <p:txBody>
          <a:bodyPr wrap="square" lIns="0" tIns="182880" rIns="0" bIns="0">
            <a:spAutoFit/>
          </a:bodyPr>
          <a:lstStyle>
            <a:lvl1pPr marL="0" indent="0">
              <a:lnSpc>
                <a:spcPct val="75000"/>
              </a:lnSpc>
              <a:buNone/>
              <a:defRPr sz="2000" cap="all"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A SUBTITLE, Align top of box to bottom of title</a:t>
            </a:r>
          </a:p>
        </p:txBody>
      </p:sp>
      <p:sp>
        <p:nvSpPr>
          <p:cNvPr id="17" name="Text Placeholder 7">
            <a:extLst>
              <a:ext uri="{FF2B5EF4-FFF2-40B4-BE49-F238E27FC236}">
                <a16:creationId xmlns:a16="http://schemas.microsoft.com/office/drawing/2014/main" id="{5D3F1D33-79CB-5648-9F10-AF3468C5BB80}"/>
              </a:ext>
            </a:extLst>
          </p:cNvPr>
          <p:cNvSpPr>
            <a:spLocks noGrp="1"/>
          </p:cNvSpPr>
          <p:nvPr>
            <p:ph type="body" sz="quarter" idx="19" hasCustomPrompt="1"/>
          </p:nvPr>
        </p:nvSpPr>
        <p:spPr>
          <a:xfrm>
            <a:off x="838200" y="1795100"/>
            <a:ext cx="7315199" cy="837665"/>
          </a:xfrm>
        </p:spPr>
        <p:txBody>
          <a:bodyPr wrap="square" lIns="0" tIns="502920" rIns="0" bIns="91440">
            <a:spAutoFit/>
          </a:bodyPr>
          <a:lstStyle>
            <a:lvl1pPr marL="0" indent="0">
              <a:buNone/>
              <a:defRPr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Subhead, Align Top of Box to bottom of SUBTITLE</a:t>
            </a:r>
          </a:p>
        </p:txBody>
      </p:sp>
    </p:spTree>
    <p:extLst>
      <p:ext uri="{BB962C8B-B14F-4D97-AF65-F5344CB8AC3E}">
        <p14:creationId xmlns:p14="http://schemas.microsoft.com/office/powerpoint/2010/main" val="3405397923"/>
      </p:ext>
    </p:extLst>
  </p:cSld>
  <p:clrMapOvr>
    <a:masterClrMapping/>
  </p:clrMapOvr>
  <p:extLst>
    <p:ext uri="{DCECCB84-F9BA-43D5-87BE-67443E8EF086}">
      <p15:sldGuideLst xmlns:p15="http://schemas.microsoft.com/office/powerpoint/2012/main">
        <p15:guide id="2" pos="51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D2D71CCE-175C-82D7-8AAC-C8A72E136F30}"/>
              </a:ext>
            </a:extLst>
          </p:cNvPr>
          <p:cNvSpPr>
            <a:spLocks noGrp="1"/>
          </p:cNvSpPr>
          <p:nvPr>
            <p:ph type="title"/>
          </p:nvPr>
        </p:nvSpPr>
        <p:spPr>
          <a:xfrm>
            <a:off x="838200" y="600365"/>
            <a:ext cx="10515600" cy="1228436"/>
          </a:xfrm>
          <a:prstGeom prst="rect">
            <a:avLst/>
          </a:prstGeom>
        </p:spPr>
        <p:txBody>
          <a:bodyPr vert="horz" lIns="0" tIns="0" rIns="0" bIns="0" rtlCol="0" anchor="t" anchorCtr="0">
            <a:noAutofit/>
          </a:bodyPr>
          <a:lstStyle/>
          <a:p>
            <a:r>
              <a:rPr lang="en-US" dirty="0"/>
              <a:t>SPLIT TITLE FOR </a:t>
            </a:r>
            <a:r>
              <a:rPr lang="en-US" dirty="0">
                <a:solidFill>
                  <a:schemeClr val="accent1"/>
                </a:solidFill>
              </a:rPr>
              <a:t>EMPHASIS IN Teal</a:t>
            </a:r>
            <a:endParaRPr lang="en-US" dirty="0"/>
          </a:p>
        </p:txBody>
      </p:sp>
      <p:sp>
        <p:nvSpPr>
          <p:cNvPr id="4" name="Rectangle 3">
            <a:extLst>
              <a:ext uri="{FF2B5EF4-FFF2-40B4-BE49-F238E27FC236}">
                <a16:creationId xmlns:a16="http://schemas.microsoft.com/office/drawing/2014/main" id="{9FABBE76-5D8A-2659-A6BA-D5E98EAF75E1}"/>
              </a:ext>
            </a:extLst>
          </p:cNvPr>
          <p:cNvSpPr/>
          <p:nvPr userDrawn="1"/>
        </p:nvSpPr>
        <p:spPr>
          <a:xfrm>
            <a:off x="0" y="6269277"/>
            <a:ext cx="12192000" cy="588723"/>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A logo with a black background&#10;&#10;Description automatically generated">
            <a:extLst>
              <a:ext uri="{FF2B5EF4-FFF2-40B4-BE49-F238E27FC236}">
                <a16:creationId xmlns:a16="http://schemas.microsoft.com/office/drawing/2014/main" id="{423B6981-023C-DAA6-F643-17B79DA6EA4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604032" y="6387845"/>
            <a:ext cx="337735" cy="351585"/>
          </a:xfrm>
          <a:prstGeom prst="rect">
            <a:avLst/>
          </a:prstGeom>
        </p:spPr>
      </p:pic>
      <p:sp>
        <p:nvSpPr>
          <p:cNvPr id="14" name="Slide Number Placeholder 5">
            <a:extLst>
              <a:ext uri="{FF2B5EF4-FFF2-40B4-BE49-F238E27FC236}">
                <a16:creationId xmlns:a16="http://schemas.microsoft.com/office/drawing/2014/main" id="{FA07D7ED-22C3-CFC0-ABFB-271145797D14}"/>
              </a:ext>
            </a:extLst>
          </p:cNvPr>
          <p:cNvSpPr>
            <a:spLocks noGrp="1"/>
          </p:cNvSpPr>
          <p:nvPr>
            <p:ph type="sldNum" sz="quarter" idx="4"/>
          </p:nvPr>
        </p:nvSpPr>
        <p:spPr>
          <a:xfrm>
            <a:off x="11016063" y="6387845"/>
            <a:ext cx="337736" cy="365125"/>
          </a:xfrm>
          <a:prstGeom prst="rect">
            <a:avLst/>
          </a:prstGeom>
        </p:spPr>
        <p:txBody>
          <a:bodyPr lIns="0" tIns="0" rIns="0" bIns="0" anchor="ctr" anchorCtr="0"/>
          <a:lstStyle>
            <a:lvl1pPr algn="r">
              <a:defRPr sz="900" b="0" i="0">
                <a:solidFill>
                  <a:schemeClr val="tx2"/>
                </a:solidFill>
                <a:latin typeface="Calibri" panose="020F0502020204030204" pitchFamily="34" charset="0"/>
              </a:defRPr>
            </a:lvl1pPr>
          </a:lstStyle>
          <a:p>
            <a:fld id="{561BFC99-6E59-499C-A4BD-677E562B6E93}" type="slidenum">
              <a:rPr lang="en-US" smtClean="0"/>
              <a:pPr/>
              <a:t>‹#›</a:t>
            </a:fld>
            <a:endParaRPr lang="en-US" dirty="0"/>
          </a:p>
        </p:txBody>
      </p:sp>
      <p:sp>
        <p:nvSpPr>
          <p:cNvPr id="3" name="Text Placeholder 2">
            <a:extLst>
              <a:ext uri="{FF2B5EF4-FFF2-40B4-BE49-F238E27FC236}">
                <a16:creationId xmlns:a16="http://schemas.microsoft.com/office/drawing/2014/main" id="{54A818A6-B0AD-75F6-A0D6-0189DA305FBF}"/>
              </a:ext>
            </a:extLst>
          </p:cNvPr>
          <p:cNvSpPr>
            <a:spLocks noGrp="1"/>
          </p:cNvSpPr>
          <p:nvPr>
            <p:ph type="body" idx="1"/>
          </p:nvPr>
        </p:nvSpPr>
        <p:spPr>
          <a:xfrm>
            <a:off x="838200" y="1825625"/>
            <a:ext cx="10515600" cy="4117975"/>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294868"/>
      </p:ext>
    </p:extLst>
  </p:cSld>
  <p:clrMap bg1="lt1" tx1="dk1" bg2="lt2" tx2="dk2" accent1="accent1" accent2="accent2" accent3="accent3" accent4="accent4" accent5="accent5" accent6="accent6" hlink="hlink" folHlink="folHlink"/>
  <p:sldLayoutIdLst>
    <p:sldLayoutId id="2147483660" r:id="rId1"/>
    <p:sldLayoutId id="2147483696" r:id="rId2"/>
    <p:sldLayoutId id="2147483662" r:id="rId3"/>
    <p:sldLayoutId id="2147483698" r:id="rId4"/>
    <p:sldLayoutId id="2147483697" r:id="rId5"/>
    <p:sldLayoutId id="2147483707" r:id="rId6"/>
    <p:sldLayoutId id="2147483714" r:id="rId7"/>
    <p:sldLayoutId id="2147483649" r:id="rId8"/>
    <p:sldLayoutId id="2147483708" r:id="rId9"/>
    <p:sldLayoutId id="2147483715" r:id="rId10"/>
    <p:sldLayoutId id="2147483716" r:id="rId11"/>
    <p:sldLayoutId id="2147483711" r:id="rId12"/>
    <p:sldLayoutId id="2147483710" r:id="rId13"/>
    <p:sldLayoutId id="2147483712" r:id="rId14"/>
    <p:sldLayoutId id="2147483713" r:id="rId15"/>
    <p:sldLayoutId id="2147483655" r:id="rId16"/>
    <p:sldLayoutId id="2147483709" r:id="rId17"/>
  </p:sldLayoutIdLst>
  <p:hf hdr="0"/>
  <p:txStyles>
    <p:titleStyle>
      <a:lvl1pPr algn="l" defTabSz="914400" rtl="0" eaLnBrk="1" latinLnBrk="0" hangingPunct="1">
        <a:lnSpc>
          <a:spcPct val="75000"/>
        </a:lnSpc>
        <a:spcBef>
          <a:spcPct val="0"/>
        </a:spcBef>
        <a:buNone/>
        <a:defRPr sz="4000" b="0" i="0" kern="1200" cap="all" baseline="0">
          <a:solidFill>
            <a:schemeClr val="tx1"/>
          </a:solidFill>
          <a:latin typeface="Calibri Light" panose="020F0302020204030204" pitchFamily="34" charset="0"/>
          <a:ea typeface="Calibri Light" panose="020F0302020204030204" pitchFamily="34" charset="0"/>
          <a:cs typeface="+mj-cs"/>
        </a:defRPr>
      </a:lvl1pPr>
    </p:titleStyle>
    <p:bodyStyle>
      <a:lvl1pPr marL="173736" indent="-173736" algn="l" defTabSz="914400" rtl="0" eaLnBrk="1" latinLnBrk="0" hangingPunct="1">
        <a:lnSpc>
          <a:spcPct val="85000"/>
        </a:lnSpc>
        <a:spcBef>
          <a:spcPts val="1000"/>
        </a:spcBef>
        <a:buClr>
          <a:schemeClr val="accent2"/>
        </a:buClr>
        <a:buFont typeface="Arial" panose="020B0604020202020204" pitchFamily="34" charset="0"/>
        <a:buChar char="•"/>
        <a:defRPr sz="1800" b="0" i="0" kern="1200">
          <a:solidFill>
            <a:schemeClr val="tx1"/>
          </a:solidFill>
          <a:latin typeface="Calibri" panose="020F0502020204030204" pitchFamily="34" charset="0"/>
          <a:ea typeface="Calibri" panose="020F0502020204030204" pitchFamily="34" charset="0"/>
          <a:cs typeface="+mn-cs"/>
        </a:defRPr>
      </a:lvl1pPr>
      <a:lvl2pPr marL="347472"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2pPr>
      <a:lvl3pPr marL="521208"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3pPr>
      <a:lvl4pPr marL="694944"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4pPr>
      <a:lvl5pPr marL="868680"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8" userDrawn="1">
          <p15:clr>
            <a:srgbClr val="F26B43"/>
          </p15:clr>
        </p15:guide>
        <p15:guide id="3" pos="7152" userDrawn="1">
          <p15:clr>
            <a:srgbClr val="F26B43"/>
          </p15:clr>
        </p15:guide>
        <p15:guide id="4" orient="horz" pos="600" userDrawn="1">
          <p15:clr>
            <a:srgbClr val="F26B43"/>
          </p15:clr>
        </p15:guide>
        <p15:guide id="5" orient="horz" pos="3744"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yster-yale.com/supplier-resource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0077629-79B5-52B3-BA24-31835A718685}"/>
              </a:ext>
            </a:extLst>
          </p:cNvPr>
          <p:cNvSpPr>
            <a:spLocks noGrp="1"/>
          </p:cNvSpPr>
          <p:nvPr>
            <p:ph type="sldNum" sz="quarter" idx="12"/>
          </p:nvPr>
        </p:nvSpPr>
        <p:spPr>
          <a:xfrm>
            <a:off x="11016063" y="6387845"/>
            <a:ext cx="337736" cy="365125"/>
          </a:xfrm>
        </p:spPr>
        <p:txBody>
          <a:bodyPr/>
          <a:lstStyle/>
          <a:p>
            <a:fld id="{561BFC99-6E59-499C-A4BD-677E562B6E93}" type="slidenum">
              <a:rPr lang="en-US" smtClean="0"/>
              <a:pPr/>
              <a:t>1</a:t>
            </a:fld>
            <a:endParaRPr lang="en-US" dirty="0"/>
          </a:p>
        </p:txBody>
      </p:sp>
      <p:sp>
        <p:nvSpPr>
          <p:cNvPr id="6" name="Date Placeholder 5">
            <a:extLst>
              <a:ext uri="{FF2B5EF4-FFF2-40B4-BE49-F238E27FC236}">
                <a16:creationId xmlns:a16="http://schemas.microsoft.com/office/drawing/2014/main" id="{B0552D8D-BB07-990D-CE2C-3D5174732D4B}"/>
              </a:ext>
            </a:extLst>
          </p:cNvPr>
          <p:cNvSpPr>
            <a:spLocks noGrp="1"/>
          </p:cNvSpPr>
          <p:nvPr>
            <p:ph type="dt" sz="half" idx="4294967295"/>
          </p:nvPr>
        </p:nvSpPr>
        <p:spPr>
          <a:xfrm>
            <a:off x="9448800" y="6388100"/>
            <a:ext cx="2743200" cy="365125"/>
          </a:xfrm>
          <a:prstGeom prst="rect">
            <a:avLst/>
          </a:prstGeom>
        </p:spPr>
        <p:txBody>
          <a:bodyPr/>
          <a:lstStyle/>
          <a:p>
            <a:fld id="{53972399-1081-A54F-8177-7C81F7EFF9EC}" type="datetime1">
              <a:rPr lang="en-US" smtClean="0"/>
              <a:t>9/8/2025</a:t>
            </a:fld>
            <a:endParaRPr lang="en-US" dirty="0"/>
          </a:p>
        </p:txBody>
      </p:sp>
      <p:pic>
        <p:nvPicPr>
          <p:cNvPr id="2" name="Picture 1">
            <a:extLst>
              <a:ext uri="{FF2B5EF4-FFF2-40B4-BE49-F238E27FC236}">
                <a16:creationId xmlns:a16="http://schemas.microsoft.com/office/drawing/2014/main" id="{A7251EA0-B257-9031-E4AC-EDA0B66C5F1A}"/>
              </a:ext>
            </a:extLst>
          </p:cNvPr>
          <p:cNvPicPr>
            <a:picLocks noChangeAspect="1"/>
          </p:cNvPicPr>
          <p:nvPr/>
        </p:nvPicPr>
        <p:blipFill>
          <a:blip r:embed="rId2"/>
          <a:stretch>
            <a:fillRect/>
          </a:stretch>
        </p:blipFill>
        <p:spPr>
          <a:xfrm>
            <a:off x="1703450" y="2158025"/>
            <a:ext cx="8785097" cy="3888282"/>
          </a:xfrm>
          <a:prstGeom prst="rect">
            <a:avLst/>
          </a:prstGeom>
        </p:spPr>
      </p:pic>
      <p:pic>
        <p:nvPicPr>
          <p:cNvPr id="7" name="Picture 6">
            <a:extLst>
              <a:ext uri="{FF2B5EF4-FFF2-40B4-BE49-F238E27FC236}">
                <a16:creationId xmlns:a16="http://schemas.microsoft.com/office/drawing/2014/main" id="{53C87C4D-72B2-B0D3-D916-3CD3E91CA6D3}"/>
              </a:ext>
            </a:extLst>
          </p:cNvPr>
          <p:cNvPicPr>
            <a:picLocks noChangeAspect="1"/>
          </p:cNvPicPr>
          <p:nvPr/>
        </p:nvPicPr>
        <p:blipFill>
          <a:blip r:embed="rId3"/>
          <a:stretch>
            <a:fillRect/>
          </a:stretch>
        </p:blipFill>
        <p:spPr>
          <a:xfrm>
            <a:off x="2281237" y="177932"/>
            <a:ext cx="7629525" cy="1638300"/>
          </a:xfrm>
          <a:prstGeom prst="rect">
            <a:avLst/>
          </a:prstGeom>
        </p:spPr>
      </p:pic>
    </p:spTree>
    <p:extLst>
      <p:ext uri="{BB962C8B-B14F-4D97-AF65-F5344CB8AC3E}">
        <p14:creationId xmlns:p14="http://schemas.microsoft.com/office/powerpoint/2010/main" val="147537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10</a:t>
            </a:fld>
            <a:endParaRPr lang="en-US" dirty="0"/>
          </a:p>
        </p:txBody>
      </p:sp>
      <p:sp>
        <p:nvSpPr>
          <p:cNvPr id="3" name="Title 4">
            <a:extLst>
              <a:ext uri="{FF2B5EF4-FFF2-40B4-BE49-F238E27FC236}">
                <a16:creationId xmlns:a16="http://schemas.microsoft.com/office/drawing/2014/main" id="{DDB59736-DE3D-27AB-741F-85C630FDCB50}"/>
              </a:ext>
            </a:extLst>
          </p:cNvPr>
          <p:cNvSpPr txBox="1">
            <a:spLocks/>
          </p:cNvSpPr>
          <p:nvPr/>
        </p:nvSpPr>
        <p:spPr>
          <a:xfrm>
            <a:off x="3444567" y="267729"/>
            <a:ext cx="6169137" cy="614054"/>
          </a:xfrm>
          <a:prstGeom prst="rect">
            <a:avLst/>
          </a:prstGeom>
        </p:spPr>
        <p:txBody>
          <a:bodyPr vert="horz" lIns="0" tIns="0" rIns="0" bIns="0" rtlCol="0" anchor="b" anchorCtr="0">
            <a:normAutofit fontScale="70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US" dirty="0"/>
              <a:t>Jaggaer Change Request</a:t>
            </a:r>
          </a:p>
        </p:txBody>
      </p:sp>
      <p:sp>
        <p:nvSpPr>
          <p:cNvPr id="5" name="TextBox 4">
            <a:extLst>
              <a:ext uri="{FF2B5EF4-FFF2-40B4-BE49-F238E27FC236}">
                <a16:creationId xmlns:a16="http://schemas.microsoft.com/office/drawing/2014/main" id="{A2CDC857-D0B7-182E-F1C4-3F1C9C568899}"/>
              </a:ext>
            </a:extLst>
          </p:cNvPr>
          <p:cNvSpPr txBox="1"/>
          <p:nvPr/>
        </p:nvSpPr>
        <p:spPr>
          <a:xfrm>
            <a:off x="3406257" y="934533"/>
            <a:ext cx="4682186" cy="338554"/>
          </a:xfrm>
          <a:prstGeom prst="rect">
            <a:avLst/>
          </a:prstGeom>
          <a:noFill/>
        </p:spPr>
        <p:txBody>
          <a:bodyPr wrap="square" rtlCol="0">
            <a:spAutoFit/>
          </a:bodyPr>
          <a:lstStyle/>
          <a:p>
            <a:r>
              <a:rPr lang="en-US" sz="1600" dirty="0">
                <a:solidFill>
                  <a:srgbClr val="0070C0"/>
                </a:solidFill>
              </a:rPr>
              <a:t>Clicking Create Ticket starts the new Ticket (supplier)</a:t>
            </a:r>
          </a:p>
        </p:txBody>
      </p:sp>
      <p:pic>
        <p:nvPicPr>
          <p:cNvPr id="6" name="Picture 5">
            <a:extLst>
              <a:ext uri="{FF2B5EF4-FFF2-40B4-BE49-F238E27FC236}">
                <a16:creationId xmlns:a16="http://schemas.microsoft.com/office/drawing/2014/main" id="{8D948B75-7223-C155-956B-42BFA5C80AC0}"/>
              </a:ext>
            </a:extLst>
          </p:cNvPr>
          <p:cNvPicPr>
            <a:picLocks noChangeAspect="1"/>
          </p:cNvPicPr>
          <p:nvPr/>
        </p:nvPicPr>
        <p:blipFill>
          <a:blip r:embed="rId2"/>
          <a:stretch>
            <a:fillRect/>
          </a:stretch>
        </p:blipFill>
        <p:spPr>
          <a:xfrm>
            <a:off x="2142743" y="758997"/>
            <a:ext cx="1181100" cy="981075"/>
          </a:xfrm>
          <a:prstGeom prst="rect">
            <a:avLst/>
          </a:prstGeom>
        </p:spPr>
      </p:pic>
      <p:sp>
        <p:nvSpPr>
          <p:cNvPr id="7" name="Rectangle 6">
            <a:extLst>
              <a:ext uri="{FF2B5EF4-FFF2-40B4-BE49-F238E27FC236}">
                <a16:creationId xmlns:a16="http://schemas.microsoft.com/office/drawing/2014/main" id="{0E5A717B-5067-FEE2-97AA-C2041329E13F}"/>
              </a:ext>
            </a:extLst>
          </p:cNvPr>
          <p:cNvSpPr/>
          <p:nvPr/>
        </p:nvSpPr>
        <p:spPr>
          <a:xfrm>
            <a:off x="2225157" y="992923"/>
            <a:ext cx="943565"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FE5DC5-30D5-BB4A-2B02-F920422D7CAE}"/>
              </a:ext>
            </a:extLst>
          </p:cNvPr>
          <p:cNvPicPr>
            <a:picLocks noChangeAspect="1"/>
          </p:cNvPicPr>
          <p:nvPr/>
        </p:nvPicPr>
        <p:blipFill>
          <a:blip r:embed="rId3"/>
          <a:stretch>
            <a:fillRect/>
          </a:stretch>
        </p:blipFill>
        <p:spPr>
          <a:xfrm>
            <a:off x="2142744" y="1740072"/>
            <a:ext cx="2319202" cy="883081"/>
          </a:xfrm>
          <a:prstGeom prst="rect">
            <a:avLst/>
          </a:prstGeom>
        </p:spPr>
      </p:pic>
      <p:sp>
        <p:nvSpPr>
          <p:cNvPr id="9" name="TextBox 8">
            <a:extLst>
              <a:ext uri="{FF2B5EF4-FFF2-40B4-BE49-F238E27FC236}">
                <a16:creationId xmlns:a16="http://schemas.microsoft.com/office/drawing/2014/main" id="{52657EE9-C94B-8A34-D32E-0FAE86D98E1C}"/>
              </a:ext>
            </a:extLst>
          </p:cNvPr>
          <p:cNvSpPr txBox="1"/>
          <p:nvPr/>
        </p:nvSpPr>
        <p:spPr>
          <a:xfrm>
            <a:off x="4841227" y="1941267"/>
            <a:ext cx="5338353" cy="338554"/>
          </a:xfrm>
          <a:prstGeom prst="rect">
            <a:avLst/>
          </a:prstGeom>
          <a:noFill/>
        </p:spPr>
        <p:txBody>
          <a:bodyPr wrap="square" rtlCol="0">
            <a:spAutoFit/>
          </a:bodyPr>
          <a:lstStyle/>
          <a:p>
            <a:r>
              <a:rPr lang="en-US" sz="1600" dirty="0">
                <a:solidFill>
                  <a:srgbClr val="0070C0"/>
                </a:solidFill>
              </a:rPr>
              <a:t>Click drop down, select ECR/PCR and click Continue</a:t>
            </a:r>
          </a:p>
        </p:txBody>
      </p:sp>
      <p:pic>
        <p:nvPicPr>
          <p:cNvPr id="10" name="Picture 9">
            <a:extLst>
              <a:ext uri="{FF2B5EF4-FFF2-40B4-BE49-F238E27FC236}">
                <a16:creationId xmlns:a16="http://schemas.microsoft.com/office/drawing/2014/main" id="{D0665DAA-429C-EAA3-21B6-67F68658726C}"/>
              </a:ext>
            </a:extLst>
          </p:cNvPr>
          <p:cNvPicPr>
            <a:picLocks noChangeAspect="1"/>
          </p:cNvPicPr>
          <p:nvPr/>
        </p:nvPicPr>
        <p:blipFill>
          <a:blip r:embed="rId4"/>
          <a:stretch>
            <a:fillRect/>
          </a:stretch>
        </p:blipFill>
        <p:spPr>
          <a:xfrm>
            <a:off x="2142743" y="2526735"/>
            <a:ext cx="4591699" cy="3675362"/>
          </a:xfrm>
          <a:prstGeom prst="rect">
            <a:avLst/>
          </a:prstGeom>
        </p:spPr>
      </p:pic>
      <p:sp>
        <p:nvSpPr>
          <p:cNvPr id="11" name="TextBox 10">
            <a:extLst>
              <a:ext uri="{FF2B5EF4-FFF2-40B4-BE49-F238E27FC236}">
                <a16:creationId xmlns:a16="http://schemas.microsoft.com/office/drawing/2014/main" id="{7BCC683A-0BAF-51D9-EB53-7ADF6DF8503D}"/>
              </a:ext>
            </a:extLst>
          </p:cNvPr>
          <p:cNvSpPr txBox="1"/>
          <p:nvPr/>
        </p:nvSpPr>
        <p:spPr>
          <a:xfrm>
            <a:off x="5503244" y="2659356"/>
            <a:ext cx="5338353" cy="338554"/>
          </a:xfrm>
          <a:prstGeom prst="rect">
            <a:avLst/>
          </a:prstGeom>
          <a:noFill/>
        </p:spPr>
        <p:txBody>
          <a:bodyPr wrap="square" rtlCol="0">
            <a:spAutoFit/>
          </a:bodyPr>
          <a:lstStyle/>
          <a:p>
            <a:r>
              <a:rPr lang="en-US" sz="1600" dirty="0">
                <a:solidFill>
                  <a:srgbClr val="0070C0"/>
                </a:solidFill>
              </a:rPr>
              <a:t>Input General Subject</a:t>
            </a:r>
          </a:p>
        </p:txBody>
      </p:sp>
      <p:sp>
        <p:nvSpPr>
          <p:cNvPr id="12" name="TextBox 11">
            <a:extLst>
              <a:ext uri="{FF2B5EF4-FFF2-40B4-BE49-F238E27FC236}">
                <a16:creationId xmlns:a16="http://schemas.microsoft.com/office/drawing/2014/main" id="{AEAC51F4-D85E-9A0A-D5DD-563C1D107814}"/>
              </a:ext>
            </a:extLst>
          </p:cNvPr>
          <p:cNvSpPr txBox="1"/>
          <p:nvPr/>
        </p:nvSpPr>
        <p:spPr>
          <a:xfrm>
            <a:off x="4203182" y="5794040"/>
            <a:ext cx="5338353" cy="338554"/>
          </a:xfrm>
          <a:prstGeom prst="rect">
            <a:avLst/>
          </a:prstGeom>
          <a:noFill/>
        </p:spPr>
        <p:txBody>
          <a:bodyPr wrap="square" rtlCol="0">
            <a:spAutoFit/>
          </a:bodyPr>
          <a:lstStyle/>
          <a:p>
            <a:r>
              <a:rPr lang="en-US" sz="1600" dirty="0">
                <a:solidFill>
                  <a:srgbClr val="0070C0"/>
                </a:solidFill>
              </a:rPr>
              <a:t>Once PCR or ECR is selected, click Save. </a:t>
            </a:r>
          </a:p>
        </p:txBody>
      </p:sp>
      <p:sp>
        <p:nvSpPr>
          <p:cNvPr id="13" name="TextBox 12">
            <a:extLst>
              <a:ext uri="{FF2B5EF4-FFF2-40B4-BE49-F238E27FC236}">
                <a16:creationId xmlns:a16="http://schemas.microsoft.com/office/drawing/2014/main" id="{E2B0997E-8961-F7AD-5F27-986A4D46340E}"/>
              </a:ext>
            </a:extLst>
          </p:cNvPr>
          <p:cNvSpPr txBox="1"/>
          <p:nvPr/>
        </p:nvSpPr>
        <p:spPr>
          <a:xfrm>
            <a:off x="4673275" y="3241570"/>
            <a:ext cx="6217920" cy="338554"/>
          </a:xfrm>
          <a:prstGeom prst="rect">
            <a:avLst/>
          </a:prstGeom>
          <a:noFill/>
        </p:spPr>
        <p:txBody>
          <a:bodyPr wrap="square" rtlCol="0">
            <a:spAutoFit/>
          </a:bodyPr>
          <a:lstStyle/>
          <a:p>
            <a:r>
              <a:rPr lang="en-US" sz="1600" dirty="0">
                <a:solidFill>
                  <a:srgbClr val="0070C0"/>
                </a:solidFill>
              </a:rPr>
              <a:t>Confirm if this is a PCR or ECR based on SQM Definitions listed below</a:t>
            </a:r>
          </a:p>
        </p:txBody>
      </p:sp>
      <p:cxnSp>
        <p:nvCxnSpPr>
          <p:cNvPr id="14" name="Straight Arrow Connector 13">
            <a:extLst>
              <a:ext uri="{FF2B5EF4-FFF2-40B4-BE49-F238E27FC236}">
                <a16:creationId xmlns:a16="http://schemas.microsoft.com/office/drawing/2014/main" id="{C6DC564F-6964-C5C2-9AD3-122FE75B7472}"/>
              </a:ext>
            </a:extLst>
          </p:cNvPr>
          <p:cNvCxnSpPr>
            <a:cxnSpLocks/>
          </p:cNvCxnSpPr>
          <p:nvPr/>
        </p:nvCxnSpPr>
        <p:spPr>
          <a:xfrm flipH="1">
            <a:off x="4213976" y="2102470"/>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A23E35-ECA1-7B66-8BE0-316B9201532A}"/>
              </a:ext>
            </a:extLst>
          </p:cNvPr>
          <p:cNvCxnSpPr>
            <a:cxnSpLocks/>
          </p:cNvCxnSpPr>
          <p:nvPr/>
        </p:nvCxnSpPr>
        <p:spPr>
          <a:xfrm flipH="1">
            <a:off x="4859889" y="2850397"/>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836502-D1E4-E0E2-FF5E-75125DBD63B2}"/>
              </a:ext>
            </a:extLst>
          </p:cNvPr>
          <p:cNvCxnSpPr>
            <a:cxnSpLocks/>
          </p:cNvCxnSpPr>
          <p:nvPr/>
        </p:nvCxnSpPr>
        <p:spPr>
          <a:xfrm flipH="1">
            <a:off x="4069897" y="3405779"/>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AA5E02D-FB0F-907A-6D74-A5F6213079C1}"/>
              </a:ext>
            </a:extLst>
          </p:cNvPr>
          <p:cNvCxnSpPr>
            <a:cxnSpLocks/>
          </p:cNvCxnSpPr>
          <p:nvPr/>
        </p:nvCxnSpPr>
        <p:spPr>
          <a:xfrm flipH="1">
            <a:off x="3633215" y="5982112"/>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67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11</a:t>
            </a:fld>
            <a:endParaRPr lang="en-US" dirty="0"/>
          </a:p>
        </p:txBody>
      </p:sp>
      <p:pic>
        <p:nvPicPr>
          <p:cNvPr id="2" name="Picture 1">
            <a:extLst>
              <a:ext uri="{FF2B5EF4-FFF2-40B4-BE49-F238E27FC236}">
                <a16:creationId xmlns:a16="http://schemas.microsoft.com/office/drawing/2014/main" id="{3381172C-EA6F-0BEA-B553-0FBDCF823FF6}"/>
              </a:ext>
            </a:extLst>
          </p:cNvPr>
          <p:cNvPicPr>
            <a:picLocks noChangeAspect="1"/>
          </p:cNvPicPr>
          <p:nvPr/>
        </p:nvPicPr>
        <p:blipFill>
          <a:blip r:embed="rId2"/>
          <a:stretch>
            <a:fillRect/>
          </a:stretch>
        </p:blipFill>
        <p:spPr>
          <a:xfrm>
            <a:off x="1921164" y="1827094"/>
            <a:ext cx="6740778" cy="3921192"/>
          </a:xfrm>
          <a:prstGeom prst="rect">
            <a:avLst/>
          </a:prstGeom>
        </p:spPr>
      </p:pic>
      <p:sp>
        <p:nvSpPr>
          <p:cNvPr id="5" name="Title 4">
            <a:extLst>
              <a:ext uri="{FF2B5EF4-FFF2-40B4-BE49-F238E27FC236}">
                <a16:creationId xmlns:a16="http://schemas.microsoft.com/office/drawing/2014/main" id="{58589482-0680-8BAF-D372-E3D3C81397BF}"/>
              </a:ext>
            </a:extLst>
          </p:cNvPr>
          <p:cNvSpPr txBox="1">
            <a:spLocks/>
          </p:cNvSpPr>
          <p:nvPr/>
        </p:nvSpPr>
        <p:spPr>
          <a:xfrm>
            <a:off x="3011431" y="153189"/>
            <a:ext cx="6169137" cy="614054"/>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cxnSp>
        <p:nvCxnSpPr>
          <p:cNvPr id="6" name="Straight Arrow Connector 5">
            <a:extLst>
              <a:ext uri="{FF2B5EF4-FFF2-40B4-BE49-F238E27FC236}">
                <a16:creationId xmlns:a16="http://schemas.microsoft.com/office/drawing/2014/main" id="{9AA2AB04-7DDB-EDD2-C114-A9629F3770FD}"/>
              </a:ext>
            </a:extLst>
          </p:cNvPr>
          <p:cNvCxnSpPr>
            <a:cxnSpLocks/>
          </p:cNvCxnSpPr>
          <p:nvPr/>
        </p:nvCxnSpPr>
        <p:spPr>
          <a:xfrm flipH="1" flipV="1">
            <a:off x="4705536" y="4141278"/>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3379EE0-0ED4-AFDD-4E61-69990CFD914C}"/>
              </a:ext>
            </a:extLst>
          </p:cNvPr>
          <p:cNvSpPr txBox="1"/>
          <p:nvPr/>
        </p:nvSpPr>
        <p:spPr>
          <a:xfrm>
            <a:off x="3988412" y="820115"/>
            <a:ext cx="6374260" cy="954107"/>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a:p>
            <a:r>
              <a:rPr lang="en-US" sz="1400" dirty="0">
                <a:solidFill>
                  <a:srgbClr val="0070C0"/>
                </a:solidFill>
              </a:rPr>
              <a:t>Click to open ticket for below inputs.</a:t>
            </a:r>
          </a:p>
        </p:txBody>
      </p:sp>
      <p:sp>
        <p:nvSpPr>
          <p:cNvPr id="8" name="TextBox 7">
            <a:extLst>
              <a:ext uri="{FF2B5EF4-FFF2-40B4-BE49-F238E27FC236}">
                <a16:creationId xmlns:a16="http://schemas.microsoft.com/office/drawing/2014/main" id="{29F200A0-731A-06B2-8698-2F9A21086E08}"/>
              </a:ext>
            </a:extLst>
          </p:cNvPr>
          <p:cNvSpPr txBox="1"/>
          <p:nvPr/>
        </p:nvSpPr>
        <p:spPr>
          <a:xfrm>
            <a:off x="5309227" y="3655013"/>
            <a:ext cx="5615981" cy="2031325"/>
          </a:xfrm>
          <a:prstGeom prst="rect">
            <a:avLst/>
          </a:prstGeom>
          <a:noFill/>
        </p:spPr>
        <p:txBody>
          <a:bodyPr wrap="square" rtlCol="0">
            <a:spAutoFit/>
          </a:bodyPr>
          <a:lstStyle/>
          <a:p>
            <a:r>
              <a:rPr lang="en-US" sz="1400" dirty="0">
                <a:solidFill>
                  <a:srgbClr val="0070C0"/>
                </a:solidFill>
              </a:rPr>
              <a:t>Three Yes or No Questions:</a:t>
            </a:r>
          </a:p>
          <a:p>
            <a:pPr indent="-342900">
              <a:buAutoNum type="arabicPeriod"/>
            </a:pPr>
            <a:r>
              <a:rPr lang="en-US" sz="1400" dirty="0">
                <a:solidFill>
                  <a:srgbClr val="0070C0"/>
                </a:solidFill>
              </a:rPr>
              <a:t>If you are already in contact / working with Design, you should list contact person in the description box below.</a:t>
            </a:r>
          </a:p>
          <a:p>
            <a:pPr indent="-342900">
              <a:buAutoNum type="arabicPeriod"/>
            </a:pPr>
            <a:endParaRPr lang="en-US" sz="1400" dirty="0">
              <a:solidFill>
                <a:srgbClr val="0070C0"/>
              </a:solidFill>
            </a:endParaRPr>
          </a:p>
          <a:p>
            <a:pPr indent="-342900">
              <a:buAutoNum type="arabicPeriod"/>
            </a:pPr>
            <a:r>
              <a:rPr lang="en-US" sz="1400" dirty="0">
                <a:solidFill>
                  <a:srgbClr val="0070C0"/>
                </a:solidFill>
              </a:rPr>
              <a:t>If there is no benefit for HYMH to make this design change then we should focus our resources elsewhere</a:t>
            </a:r>
          </a:p>
          <a:p>
            <a:pPr indent="-342900">
              <a:buAutoNum type="arabicPeriod"/>
            </a:pPr>
            <a:endParaRPr lang="en-US" sz="1400" dirty="0">
              <a:solidFill>
                <a:srgbClr val="0070C0"/>
              </a:solidFill>
            </a:endParaRPr>
          </a:p>
          <a:p>
            <a:pPr indent="-342900">
              <a:buAutoNum type="arabicPeriod"/>
            </a:pPr>
            <a:r>
              <a:rPr lang="en-US" sz="1400" dirty="0">
                <a:solidFill>
                  <a:srgbClr val="0070C0"/>
                </a:solidFill>
              </a:rPr>
              <a:t>If this is an emergency, contact your Commodity Manager as well to help coordinate activities to ensure consistent supply of quality parts</a:t>
            </a:r>
          </a:p>
        </p:txBody>
      </p:sp>
      <p:cxnSp>
        <p:nvCxnSpPr>
          <p:cNvPr id="9" name="Straight Arrow Connector 8">
            <a:extLst>
              <a:ext uri="{FF2B5EF4-FFF2-40B4-BE49-F238E27FC236}">
                <a16:creationId xmlns:a16="http://schemas.microsoft.com/office/drawing/2014/main" id="{A6F70B47-E74B-6239-4810-7AFABEE20DF2}"/>
              </a:ext>
            </a:extLst>
          </p:cNvPr>
          <p:cNvCxnSpPr>
            <a:cxnSpLocks/>
          </p:cNvCxnSpPr>
          <p:nvPr/>
        </p:nvCxnSpPr>
        <p:spPr>
          <a:xfrm flipH="1" flipV="1">
            <a:off x="4697858" y="5286104"/>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603642-EED7-36C0-9FE0-018EFF19041E}"/>
              </a:ext>
            </a:extLst>
          </p:cNvPr>
          <p:cNvCxnSpPr>
            <a:cxnSpLocks/>
          </p:cNvCxnSpPr>
          <p:nvPr/>
        </p:nvCxnSpPr>
        <p:spPr>
          <a:xfrm flipH="1" flipV="1">
            <a:off x="4705536" y="4713691"/>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2AF271-45ED-CD0E-222A-DE2D4BBA5F59}"/>
              </a:ext>
            </a:extLst>
          </p:cNvPr>
          <p:cNvSpPr txBox="1"/>
          <p:nvPr/>
        </p:nvSpPr>
        <p:spPr>
          <a:xfrm>
            <a:off x="6235204" y="3085251"/>
            <a:ext cx="5021425" cy="523220"/>
          </a:xfrm>
          <a:prstGeom prst="rect">
            <a:avLst/>
          </a:prstGeom>
          <a:noFill/>
        </p:spPr>
        <p:txBody>
          <a:bodyPr wrap="square" rtlCol="0">
            <a:spAutoFit/>
          </a:bodyPr>
          <a:lstStyle/>
          <a:p>
            <a:r>
              <a:rPr lang="en-US" sz="1400" dirty="0">
                <a:solidFill>
                  <a:srgbClr val="0070C0"/>
                </a:solidFill>
              </a:rPr>
              <a:t>Some sections will auto populate based on your Jaggaer credentials and previous inputs</a:t>
            </a:r>
          </a:p>
        </p:txBody>
      </p:sp>
      <p:sp>
        <p:nvSpPr>
          <p:cNvPr id="12" name="TextBox 11">
            <a:extLst>
              <a:ext uri="{FF2B5EF4-FFF2-40B4-BE49-F238E27FC236}">
                <a16:creationId xmlns:a16="http://schemas.microsoft.com/office/drawing/2014/main" id="{16CDD59A-90E2-B17E-6121-004E1D089634}"/>
              </a:ext>
            </a:extLst>
          </p:cNvPr>
          <p:cNvSpPr txBox="1"/>
          <p:nvPr/>
        </p:nvSpPr>
        <p:spPr>
          <a:xfrm>
            <a:off x="1837189" y="5714331"/>
            <a:ext cx="5338353" cy="307777"/>
          </a:xfrm>
          <a:prstGeom prst="rect">
            <a:avLst/>
          </a:prstGeom>
          <a:noFill/>
        </p:spPr>
        <p:txBody>
          <a:bodyPr wrap="square" rtlCol="0">
            <a:spAutoFit/>
          </a:bodyPr>
          <a:lstStyle/>
          <a:p>
            <a:r>
              <a:rPr lang="en-US" sz="1400" dirty="0">
                <a:solidFill>
                  <a:srgbClr val="FF0000"/>
                </a:solidFill>
              </a:rPr>
              <a:t>NOTE: Items in bold and identified with * are mandatory/required.</a:t>
            </a:r>
          </a:p>
        </p:txBody>
      </p:sp>
      <p:pic>
        <p:nvPicPr>
          <p:cNvPr id="13" name="Picture 12">
            <a:extLst>
              <a:ext uri="{FF2B5EF4-FFF2-40B4-BE49-F238E27FC236}">
                <a16:creationId xmlns:a16="http://schemas.microsoft.com/office/drawing/2014/main" id="{64CE03D5-6DBF-3BED-2E86-A9C81EB71A00}"/>
              </a:ext>
            </a:extLst>
          </p:cNvPr>
          <p:cNvPicPr>
            <a:picLocks noChangeAspect="1"/>
          </p:cNvPicPr>
          <p:nvPr/>
        </p:nvPicPr>
        <p:blipFill rotWithShape="1">
          <a:blip r:embed="rId3"/>
          <a:srcRect t="34743"/>
          <a:stretch/>
        </p:blipFill>
        <p:spPr>
          <a:xfrm>
            <a:off x="1921164" y="825476"/>
            <a:ext cx="2075217" cy="738664"/>
          </a:xfrm>
          <a:prstGeom prst="rect">
            <a:avLst/>
          </a:prstGeom>
        </p:spPr>
      </p:pic>
    </p:spTree>
    <p:extLst>
      <p:ext uri="{BB962C8B-B14F-4D97-AF65-F5344CB8AC3E}">
        <p14:creationId xmlns:p14="http://schemas.microsoft.com/office/powerpoint/2010/main" val="190241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12</a:t>
            </a:fld>
            <a:endParaRPr lang="en-US" dirty="0"/>
          </a:p>
        </p:txBody>
      </p:sp>
      <p:pic>
        <p:nvPicPr>
          <p:cNvPr id="2" name="Picture 1">
            <a:extLst>
              <a:ext uri="{FF2B5EF4-FFF2-40B4-BE49-F238E27FC236}">
                <a16:creationId xmlns:a16="http://schemas.microsoft.com/office/drawing/2014/main" id="{90D16540-E58F-5198-94D4-475E33446FD8}"/>
              </a:ext>
            </a:extLst>
          </p:cNvPr>
          <p:cNvPicPr>
            <a:picLocks noChangeAspect="1"/>
          </p:cNvPicPr>
          <p:nvPr/>
        </p:nvPicPr>
        <p:blipFill>
          <a:blip r:embed="rId2"/>
          <a:stretch>
            <a:fillRect/>
          </a:stretch>
        </p:blipFill>
        <p:spPr>
          <a:xfrm>
            <a:off x="1711354" y="835745"/>
            <a:ext cx="7183721" cy="5186509"/>
          </a:xfrm>
          <a:prstGeom prst="rect">
            <a:avLst/>
          </a:prstGeom>
        </p:spPr>
      </p:pic>
      <p:sp>
        <p:nvSpPr>
          <p:cNvPr id="5" name="Title 4">
            <a:extLst>
              <a:ext uri="{FF2B5EF4-FFF2-40B4-BE49-F238E27FC236}">
                <a16:creationId xmlns:a16="http://schemas.microsoft.com/office/drawing/2014/main" id="{68A4D34D-A7F1-C3C2-26B9-CDBE09FE8A1B}"/>
              </a:ext>
            </a:extLst>
          </p:cNvPr>
          <p:cNvSpPr txBox="1">
            <a:spLocks/>
          </p:cNvSpPr>
          <p:nvPr/>
        </p:nvSpPr>
        <p:spPr>
          <a:xfrm>
            <a:off x="3011431" y="198716"/>
            <a:ext cx="6169137" cy="614054"/>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sp>
        <p:nvSpPr>
          <p:cNvPr id="6" name="TextBox 5">
            <a:extLst>
              <a:ext uri="{FF2B5EF4-FFF2-40B4-BE49-F238E27FC236}">
                <a16:creationId xmlns:a16="http://schemas.microsoft.com/office/drawing/2014/main" id="{DBEAB7A9-34D9-40B6-E26A-5D63B6D9DDFB}"/>
              </a:ext>
            </a:extLst>
          </p:cNvPr>
          <p:cNvSpPr txBox="1"/>
          <p:nvPr/>
        </p:nvSpPr>
        <p:spPr>
          <a:xfrm>
            <a:off x="8002882" y="1669213"/>
            <a:ext cx="2291127" cy="307777"/>
          </a:xfrm>
          <a:prstGeom prst="rect">
            <a:avLst/>
          </a:prstGeom>
          <a:noFill/>
        </p:spPr>
        <p:txBody>
          <a:bodyPr wrap="square" rtlCol="0">
            <a:spAutoFit/>
          </a:bodyPr>
          <a:lstStyle/>
          <a:p>
            <a:r>
              <a:rPr lang="en-US" sz="1400" dirty="0">
                <a:solidFill>
                  <a:srgbClr val="0070C0"/>
                </a:solidFill>
              </a:rPr>
              <a:t>Identify the type of change</a:t>
            </a:r>
          </a:p>
        </p:txBody>
      </p:sp>
      <p:sp>
        <p:nvSpPr>
          <p:cNvPr id="7" name="TextBox 6">
            <a:extLst>
              <a:ext uri="{FF2B5EF4-FFF2-40B4-BE49-F238E27FC236}">
                <a16:creationId xmlns:a16="http://schemas.microsoft.com/office/drawing/2014/main" id="{5EC0534C-6478-E86A-9C9C-4955D9210ED2}"/>
              </a:ext>
            </a:extLst>
          </p:cNvPr>
          <p:cNvSpPr txBox="1"/>
          <p:nvPr/>
        </p:nvSpPr>
        <p:spPr>
          <a:xfrm>
            <a:off x="8002881" y="2989939"/>
            <a:ext cx="2688773" cy="307777"/>
          </a:xfrm>
          <a:prstGeom prst="rect">
            <a:avLst/>
          </a:prstGeom>
          <a:noFill/>
        </p:spPr>
        <p:txBody>
          <a:bodyPr wrap="square" rtlCol="0">
            <a:spAutoFit/>
          </a:bodyPr>
          <a:lstStyle/>
          <a:p>
            <a:r>
              <a:rPr lang="en-US" sz="1400" dirty="0">
                <a:solidFill>
                  <a:srgbClr val="0070C0"/>
                </a:solidFill>
              </a:rPr>
              <a:t>Identify the reason for change</a:t>
            </a:r>
          </a:p>
        </p:txBody>
      </p:sp>
      <p:sp>
        <p:nvSpPr>
          <p:cNvPr id="8" name="TextBox 7">
            <a:extLst>
              <a:ext uri="{FF2B5EF4-FFF2-40B4-BE49-F238E27FC236}">
                <a16:creationId xmlns:a16="http://schemas.microsoft.com/office/drawing/2014/main" id="{5AD26285-9E92-7E65-E651-A85375E31349}"/>
              </a:ext>
            </a:extLst>
          </p:cNvPr>
          <p:cNvSpPr txBox="1"/>
          <p:nvPr/>
        </p:nvSpPr>
        <p:spPr>
          <a:xfrm>
            <a:off x="8002882" y="4535075"/>
            <a:ext cx="2688773" cy="307777"/>
          </a:xfrm>
          <a:prstGeom prst="rect">
            <a:avLst/>
          </a:prstGeom>
          <a:noFill/>
        </p:spPr>
        <p:txBody>
          <a:bodyPr wrap="square" rtlCol="0">
            <a:spAutoFit/>
          </a:bodyPr>
          <a:lstStyle/>
          <a:p>
            <a:r>
              <a:rPr lang="en-US" sz="1400" dirty="0">
                <a:solidFill>
                  <a:srgbClr val="0070C0"/>
                </a:solidFill>
              </a:rPr>
              <a:t>Identify HYMH locations impacted</a:t>
            </a:r>
          </a:p>
        </p:txBody>
      </p:sp>
      <p:sp>
        <p:nvSpPr>
          <p:cNvPr id="9" name="TextBox 8">
            <a:extLst>
              <a:ext uri="{FF2B5EF4-FFF2-40B4-BE49-F238E27FC236}">
                <a16:creationId xmlns:a16="http://schemas.microsoft.com/office/drawing/2014/main" id="{C99BD685-55F3-F85B-B474-04030021212E}"/>
              </a:ext>
            </a:extLst>
          </p:cNvPr>
          <p:cNvSpPr txBox="1"/>
          <p:nvPr/>
        </p:nvSpPr>
        <p:spPr>
          <a:xfrm>
            <a:off x="8002882" y="1068148"/>
            <a:ext cx="2291127" cy="307777"/>
          </a:xfrm>
          <a:prstGeom prst="rect">
            <a:avLst/>
          </a:prstGeom>
          <a:noFill/>
        </p:spPr>
        <p:txBody>
          <a:bodyPr wrap="square" rtlCol="0">
            <a:spAutoFit/>
          </a:bodyPr>
          <a:lstStyle/>
          <a:p>
            <a:r>
              <a:rPr lang="en-US" sz="1400" dirty="0">
                <a:solidFill>
                  <a:srgbClr val="0070C0"/>
                </a:solidFill>
              </a:rPr>
              <a:t>Describe change content</a:t>
            </a:r>
          </a:p>
        </p:txBody>
      </p:sp>
      <p:sp>
        <p:nvSpPr>
          <p:cNvPr id="10" name="TextBox 9">
            <a:extLst>
              <a:ext uri="{FF2B5EF4-FFF2-40B4-BE49-F238E27FC236}">
                <a16:creationId xmlns:a16="http://schemas.microsoft.com/office/drawing/2014/main" id="{0605924F-CBB4-9C22-78FC-B62A6365F22B}"/>
              </a:ext>
            </a:extLst>
          </p:cNvPr>
          <p:cNvSpPr txBox="1"/>
          <p:nvPr/>
        </p:nvSpPr>
        <p:spPr>
          <a:xfrm>
            <a:off x="7972774" y="5172854"/>
            <a:ext cx="2688773" cy="307777"/>
          </a:xfrm>
          <a:prstGeom prst="rect">
            <a:avLst/>
          </a:prstGeom>
          <a:noFill/>
        </p:spPr>
        <p:txBody>
          <a:bodyPr wrap="square" rtlCol="0">
            <a:spAutoFit/>
          </a:bodyPr>
          <a:lstStyle/>
          <a:p>
            <a:r>
              <a:rPr lang="en-US" sz="1400" dirty="0">
                <a:solidFill>
                  <a:srgbClr val="0070C0"/>
                </a:solidFill>
              </a:rPr>
              <a:t>Confirm if any cost increase.</a:t>
            </a:r>
          </a:p>
        </p:txBody>
      </p:sp>
      <p:sp>
        <p:nvSpPr>
          <p:cNvPr id="11" name="TextBox 10">
            <a:extLst>
              <a:ext uri="{FF2B5EF4-FFF2-40B4-BE49-F238E27FC236}">
                <a16:creationId xmlns:a16="http://schemas.microsoft.com/office/drawing/2014/main" id="{BBFA510D-E5EA-A050-805C-5F31792B0F47}"/>
              </a:ext>
            </a:extLst>
          </p:cNvPr>
          <p:cNvSpPr txBox="1"/>
          <p:nvPr/>
        </p:nvSpPr>
        <p:spPr>
          <a:xfrm>
            <a:off x="5695527" y="5711742"/>
            <a:ext cx="5320536" cy="523220"/>
          </a:xfrm>
          <a:prstGeom prst="rect">
            <a:avLst/>
          </a:prstGeom>
          <a:noFill/>
        </p:spPr>
        <p:txBody>
          <a:bodyPr wrap="square" rtlCol="0">
            <a:spAutoFit/>
          </a:bodyPr>
          <a:lstStyle/>
          <a:p>
            <a:r>
              <a:rPr lang="en-US" sz="1400" dirty="0">
                <a:solidFill>
                  <a:srgbClr val="0070C0"/>
                </a:solidFill>
              </a:rPr>
              <a:t>If any cost increase is expected, you must first gain approval from your HYMH Commodity Manager and attach that approval to the ECR</a:t>
            </a:r>
          </a:p>
        </p:txBody>
      </p:sp>
    </p:spTree>
    <p:extLst>
      <p:ext uri="{BB962C8B-B14F-4D97-AF65-F5344CB8AC3E}">
        <p14:creationId xmlns:p14="http://schemas.microsoft.com/office/powerpoint/2010/main" val="95891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13</a:t>
            </a:fld>
            <a:endParaRPr lang="en-US" dirty="0"/>
          </a:p>
        </p:txBody>
      </p:sp>
      <p:pic>
        <p:nvPicPr>
          <p:cNvPr id="2" name="Picture 1">
            <a:extLst>
              <a:ext uri="{FF2B5EF4-FFF2-40B4-BE49-F238E27FC236}">
                <a16:creationId xmlns:a16="http://schemas.microsoft.com/office/drawing/2014/main" id="{68CA6113-C4DF-D92D-5824-EADF23EA5A2B}"/>
              </a:ext>
            </a:extLst>
          </p:cNvPr>
          <p:cNvPicPr>
            <a:picLocks noChangeAspect="1"/>
          </p:cNvPicPr>
          <p:nvPr/>
        </p:nvPicPr>
        <p:blipFill>
          <a:blip r:embed="rId2"/>
          <a:stretch>
            <a:fillRect/>
          </a:stretch>
        </p:blipFill>
        <p:spPr>
          <a:xfrm>
            <a:off x="1610251" y="826212"/>
            <a:ext cx="8971497" cy="5487420"/>
          </a:xfrm>
          <a:prstGeom prst="rect">
            <a:avLst/>
          </a:prstGeom>
        </p:spPr>
      </p:pic>
      <p:sp>
        <p:nvSpPr>
          <p:cNvPr id="5" name="Title 4">
            <a:extLst>
              <a:ext uri="{FF2B5EF4-FFF2-40B4-BE49-F238E27FC236}">
                <a16:creationId xmlns:a16="http://schemas.microsoft.com/office/drawing/2014/main" id="{E79E5174-A6B7-04C7-C911-C67B733731AA}"/>
              </a:ext>
            </a:extLst>
          </p:cNvPr>
          <p:cNvSpPr txBox="1">
            <a:spLocks/>
          </p:cNvSpPr>
          <p:nvPr/>
        </p:nvSpPr>
        <p:spPr>
          <a:xfrm>
            <a:off x="3011430" y="102488"/>
            <a:ext cx="6169137" cy="614054"/>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sp>
        <p:nvSpPr>
          <p:cNvPr id="6" name="TextBox 5">
            <a:extLst>
              <a:ext uri="{FF2B5EF4-FFF2-40B4-BE49-F238E27FC236}">
                <a16:creationId xmlns:a16="http://schemas.microsoft.com/office/drawing/2014/main" id="{37CF5B47-60FB-828D-2E46-D2BCF7BD514D}"/>
              </a:ext>
            </a:extLst>
          </p:cNvPr>
          <p:cNvSpPr txBox="1"/>
          <p:nvPr/>
        </p:nvSpPr>
        <p:spPr>
          <a:xfrm>
            <a:off x="7725934" y="866911"/>
            <a:ext cx="2813006" cy="957557"/>
          </a:xfrm>
          <a:prstGeom prst="rect">
            <a:avLst/>
          </a:prstGeom>
          <a:noFill/>
        </p:spPr>
        <p:txBody>
          <a:bodyPr wrap="square" rtlCol="0">
            <a:spAutoFit/>
          </a:bodyPr>
          <a:lstStyle/>
          <a:p>
            <a:r>
              <a:rPr lang="en-US" sz="1400" dirty="0">
                <a:solidFill>
                  <a:srgbClr val="0070C0"/>
                </a:solidFill>
              </a:rPr>
              <a:t>Document any validation of change confirming its readiness. Below this section is a specified location to attach test reports and data</a:t>
            </a:r>
          </a:p>
        </p:txBody>
      </p:sp>
      <p:sp>
        <p:nvSpPr>
          <p:cNvPr id="7" name="TextBox 6">
            <a:extLst>
              <a:ext uri="{FF2B5EF4-FFF2-40B4-BE49-F238E27FC236}">
                <a16:creationId xmlns:a16="http://schemas.microsoft.com/office/drawing/2014/main" id="{9E61DB08-4431-8D2D-3C95-B8DA48F25F4B}"/>
              </a:ext>
            </a:extLst>
          </p:cNvPr>
          <p:cNvSpPr txBox="1"/>
          <p:nvPr/>
        </p:nvSpPr>
        <p:spPr>
          <a:xfrm>
            <a:off x="3628191" y="1994403"/>
            <a:ext cx="6383383" cy="307777"/>
          </a:xfrm>
          <a:prstGeom prst="rect">
            <a:avLst/>
          </a:prstGeom>
          <a:noFill/>
        </p:spPr>
        <p:txBody>
          <a:bodyPr wrap="square" rtlCol="0">
            <a:spAutoFit/>
          </a:bodyPr>
          <a:lstStyle/>
          <a:p>
            <a:r>
              <a:rPr lang="en-US" sz="1400" dirty="0">
                <a:solidFill>
                  <a:srgbClr val="0070C0"/>
                </a:solidFill>
              </a:rPr>
              <a:t>Input Part # Information. </a:t>
            </a:r>
            <a:r>
              <a:rPr lang="en-US" sz="1400" dirty="0">
                <a:solidFill>
                  <a:srgbClr val="FF0000"/>
                </a:solidFill>
              </a:rPr>
              <a:t>Clicking [+++] will allow you to input multiple part #’s</a:t>
            </a:r>
          </a:p>
        </p:txBody>
      </p:sp>
      <p:sp>
        <p:nvSpPr>
          <p:cNvPr id="8" name="TextBox 7">
            <a:extLst>
              <a:ext uri="{FF2B5EF4-FFF2-40B4-BE49-F238E27FC236}">
                <a16:creationId xmlns:a16="http://schemas.microsoft.com/office/drawing/2014/main" id="{CB3DCAC0-8054-CC72-579F-27D387EE7680}"/>
              </a:ext>
            </a:extLst>
          </p:cNvPr>
          <p:cNvSpPr txBox="1"/>
          <p:nvPr/>
        </p:nvSpPr>
        <p:spPr>
          <a:xfrm>
            <a:off x="6699824" y="3157843"/>
            <a:ext cx="2799183" cy="307777"/>
          </a:xfrm>
          <a:prstGeom prst="rect">
            <a:avLst/>
          </a:prstGeom>
          <a:noFill/>
        </p:spPr>
        <p:txBody>
          <a:bodyPr wrap="square" rtlCol="0">
            <a:spAutoFit/>
          </a:bodyPr>
          <a:lstStyle/>
          <a:p>
            <a:r>
              <a:rPr lang="en-US" sz="1400" dirty="0">
                <a:solidFill>
                  <a:srgbClr val="0070C0"/>
                </a:solidFill>
              </a:rPr>
              <a:t>Identify country of manufacture.</a:t>
            </a:r>
          </a:p>
        </p:txBody>
      </p:sp>
      <p:sp>
        <p:nvSpPr>
          <p:cNvPr id="9" name="TextBox 8">
            <a:extLst>
              <a:ext uri="{FF2B5EF4-FFF2-40B4-BE49-F238E27FC236}">
                <a16:creationId xmlns:a16="http://schemas.microsoft.com/office/drawing/2014/main" id="{259700BC-8694-59EF-B578-F1EB5357DACF}"/>
              </a:ext>
            </a:extLst>
          </p:cNvPr>
          <p:cNvSpPr txBox="1"/>
          <p:nvPr/>
        </p:nvSpPr>
        <p:spPr>
          <a:xfrm>
            <a:off x="4875433" y="3970923"/>
            <a:ext cx="5701002" cy="692497"/>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HYMH and ECR will be sent to HYMH Engineering after clicking Save below.</a:t>
            </a:r>
          </a:p>
        </p:txBody>
      </p:sp>
      <p:sp>
        <p:nvSpPr>
          <p:cNvPr id="10" name="TextBox 9">
            <a:extLst>
              <a:ext uri="{FF2B5EF4-FFF2-40B4-BE49-F238E27FC236}">
                <a16:creationId xmlns:a16="http://schemas.microsoft.com/office/drawing/2014/main" id="{F5CFFBFB-66B5-DE49-4E75-DBC60CABBCD1}"/>
              </a:ext>
            </a:extLst>
          </p:cNvPr>
          <p:cNvSpPr txBox="1"/>
          <p:nvPr/>
        </p:nvSpPr>
        <p:spPr>
          <a:xfrm>
            <a:off x="7261527" y="4433235"/>
            <a:ext cx="3277850" cy="747235"/>
          </a:xfrm>
          <a:prstGeom prst="rect">
            <a:avLst/>
          </a:prstGeom>
          <a:noFill/>
        </p:spPr>
        <p:txBody>
          <a:bodyPr wrap="square" rtlCol="0">
            <a:spAutoFit/>
          </a:bodyPr>
          <a:lstStyle>
            <a:defPPr>
              <a:defRPr lang="en-US"/>
            </a:defPPr>
            <a:lvl1pPr>
              <a:defRPr sz="1400">
                <a:solidFill>
                  <a:srgbClr val="0070C0"/>
                </a:solidFill>
              </a:defRPr>
            </a:lvl1pPr>
          </a:lstStyle>
          <a:p>
            <a:r>
              <a:rPr lang="en-US" dirty="0"/>
              <a:t>This section is auto populated and shows time, general description and status of each update to the log.</a:t>
            </a:r>
          </a:p>
        </p:txBody>
      </p:sp>
      <p:sp>
        <p:nvSpPr>
          <p:cNvPr id="11" name="TextBox 10">
            <a:extLst>
              <a:ext uri="{FF2B5EF4-FFF2-40B4-BE49-F238E27FC236}">
                <a16:creationId xmlns:a16="http://schemas.microsoft.com/office/drawing/2014/main" id="{624C46F9-44E8-5D89-96FC-972410DBC7FA}"/>
              </a:ext>
            </a:extLst>
          </p:cNvPr>
          <p:cNvSpPr txBox="1"/>
          <p:nvPr/>
        </p:nvSpPr>
        <p:spPr>
          <a:xfrm>
            <a:off x="4376188" y="5650471"/>
            <a:ext cx="5122819"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above Submit to HYMH or Save as Draft selection just indicates where the final Save sends the ECR.</a:t>
            </a:r>
          </a:p>
        </p:txBody>
      </p:sp>
      <p:cxnSp>
        <p:nvCxnSpPr>
          <p:cNvPr id="12" name="Straight Arrow Connector 11">
            <a:extLst>
              <a:ext uri="{FF2B5EF4-FFF2-40B4-BE49-F238E27FC236}">
                <a16:creationId xmlns:a16="http://schemas.microsoft.com/office/drawing/2014/main" id="{9BBA770D-CE1F-B9EA-315E-1FB211E8737D}"/>
              </a:ext>
            </a:extLst>
          </p:cNvPr>
          <p:cNvCxnSpPr>
            <a:cxnSpLocks/>
          </p:cNvCxnSpPr>
          <p:nvPr/>
        </p:nvCxnSpPr>
        <p:spPr>
          <a:xfrm flipH="1" flipV="1">
            <a:off x="7464940" y="1079609"/>
            <a:ext cx="282007"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02437E-BCCD-DA50-5005-BA7E91E19105}"/>
              </a:ext>
            </a:extLst>
          </p:cNvPr>
          <p:cNvCxnSpPr>
            <a:cxnSpLocks/>
          </p:cNvCxnSpPr>
          <p:nvPr/>
        </p:nvCxnSpPr>
        <p:spPr>
          <a:xfrm flipH="1" flipV="1">
            <a:off x="6709155" y="4698840"/>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719C42-F9B9-DB23-3EEB-80DB054733EA}"/>
              </a:ext>
            </a:extLst>
          </p:cNvPr>
          <p:cNvCxnSpPr>
            <a:cxnSpLocks/>
          </p:cNvCxnSpPr>
          <p:nvPr/>
        </p:nvCxnSpPr>
        <p:spPr>
          <a:xfrm flipH="1">
            <a:off x="4677150" y="4175173"/>
            <a:ext cx="255836" cy="80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BC97B4C-5A26-DFBA-FF8D-595D8BE5E804}"/>
              </a:ext>
            </a:extLst>
          </p:cNvPr>
          <p:cNvSpPr/>
          <p:nvPr/>
        </p:nvSpPr>
        <p:spPr>
          <a:xfrm>
            <a:off x="3492718" y="2632212"/>
            <a:ext cx="656804"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EBE369-1B0D-0F63-C358-1A8F0635C5DD}"/>
              </a:ext>
            </a:extLst>
          </p:cNvPr>
          <p:cNvSpPr txBox="1"/>
          <p:nvPr/>
        </p:nvSpPr>
        <p:spPr>
          <a:xfrm>
            <a:off x="4149522" y="2626381"/>
            <a:ext cx="4851919"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 more part numbers.</a:t>
            </a:r>
          </a:p>
        </p:txBody>
      </p:sp>
      <p:sp>
        <p:nvSpPr>
          <p:cNvPr id="17" name="TextBox 16">
            <a:extLst>
              <a:ext uri="{FF2B5EF4-FFF2-40B4-BE49-F238E27FC236}">
                <a16:creationId xmlns:a16="http://schemas.microsoft.com/office/drawing/2014/main" id="{CF8D5FFC-BD4D-7279-7DAC-A17A487FE146}"/>
              </a:ext>
            </a:extLst>
          </p:cNvPr>
          <p:cNvSpPr txBox="1"/>
          <p:nvPr/>
        </p:nvSpPr>
        <p:spPr>
          <a:xfrm>
            <a:off x="5928112" y="3639959"/>
            <a:ext cx="3139321" cy="307777"/>
          </a:xfrm>
          <a:prstGeom prst="rect">
            <a:avLst/>
          </a:prstGeom>
          <a:noFill/>
        </p:spPr>
        <p:txBody>
          <a:bodyPr wrap="square" rtlCol="0">
            <a:spAutoFit/>
          </a:bodyPr>
          <a:lstStyle/>
          <a:p>
            <a:r>
              <a:rPr lang="en-US" sz="1400" dirty="0">
                <a:solidFill>
                  <a:srgbClr val="0070C0"/>
                </a:solidFill>
              </a:rPr>
              <a:t>Upload Test and PPAP Data.</a:t>
            </a:r>
          </a:p>
        </p:txBody>
      </p:sp>
      <p:pic>
        <p:nvPicPr>
          <p:cNvPr id="18" name="Picture 17">
            <a:extLst>
              <a:ext uri="{FF2B5EF4-FFF2-40B4-BE49-F238E27FC236}">
                <a16:creationId xmlns:a16="http://schemas.microsoft.com/office/drawing/2014/main" id="{CF34F8D7-0B04-108E-8ABC-B060199BD6D1}"/>
              </a:ext>
            </a:extLst>
          </p:cNvPr>
          <p:cNvPicPr>
            <a:picLocks noChangeAspect="1"/>
          </p:cNvPicPr>
          <p:nvPr/>
        </p:nvPicPr>
        <p:blipFill rotWithShape="1">
          <a:blip r:embed="rId3"/>
          <a:srcRect l="47168"/>
          <a:stretch/>
        </p:blipFill>
        <p:spPr>
          <a:xfrm>
            <a:off x="1628641" y="4829353"/>
            <a:ext cx="1189258" cy="685094"/>
          </a:xfrm>
          <a:prstGeom prst="rect">
            <a:avLst/>
          </a:prstGeom>
          <a:ln>
            <a:noFill/>
          </a:ln>
          <a:effectLst>
            <a:outerShdw blurRad="292100" dist="139700" dir="2700000" algn="tl" rotWithShape="0">
              <a:srgbClr val="333333">
                <a:alpha val="65000"/>
              </a:srgbClr>
            </a:outerShdw>
          </a:effectLst>
        </p:spPr>
      </p:pic>
      <p:cxnSp>
        <p:nvCxnSpPr>
          <p:cNvPr id="19" name="Connector: Elbow 18">
            <a:extLst>
              <a:ext uri="{FF2B5EF4-FFF2-40B4-BE49-F238E27FC236}">
                <a16:creationId xmlns:a16="http://schemas.microsoft.com/office/drawing/2014/main" id="{1C1BCAC4-1CAF-C8C6-4F80-4BC63E608173}"/>
              </a:ext>
            </a:extLst>
          </p:cNvPr>
          <p:cNvCxnSpPr>
            <a:cxnSpLocks/>
            <a:endCxn id="18" idx="0"/>
          </p:cNvCxnSpPr>
          <p:nvPr/>
        </p:nvCxnSpPr>
        <p:spPr>
          <a:xfrm rot="10800000" flipV="1">
            <a:off x="2223270" y="4239219"/>
            <a:ext cx="1269450" cy="590134"/>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14</a:t>
            </a:fld>
            <a:endParaRPr lang="en-US" dirty="0"/>
          </a:p>
        </p:txBody>
      </p:sp>
      <p:grpSp>
        <p:nvGrpSpPr>
          <p:cNvPr id="2" name="Group 1">
            <a:extLst>
              <a:ext uri="{FF2B5EF4-FFF2-40B4-BE49-F238E27FC236}">
                <a16:creationId xmlns:a16="http://schemas.microsoft.com/office/drawing/2014/main" id="{8DF608EE-2653-D27B-BD2E-4F7E2DAF2F0A}"/>
              </a:ext>
            </a:extLst>
          </p:cNvPr>
          <p:cNvGrpSpPr/>
          <p:nvPr/>
        </p:nvGrpSpPr>
        <p:grpSpPr>
          <a:xfrm>
            <a:off x="1870382" y="5650386"/>
            <a:ext cx="8505688" cy="321469"/>
            <a:chOff x="360363" y="5675553"/>
            <a:chExt cx="8505688" cy="321469"/>
          </a:xfrm>
        </p:grpSpPr>
        <p:pic>
          <p:nvPicPr>
            <p:cNvPr id="3" name="Picture 2">
              <a:extLst>
                <a:ext uri="{FF2B5EF4-FFF2-40B4-BE49-F238E27FC236}">
                  <a16:creationId xmlns:a16="http://schemas.microsoft.com/office/drawing/2014/main" id="{4BF2B4DC-A08B-0101-54D6-4B14BBEEB905}"/>
                </a:ext>
              </a:extLst>
            </p:cNvPr>
            <p:cNvPicPr>
              <a:picLocks noChangeAspect="1"/>
            </p:cNvPicPr>
            <p:nvPr/>
          </p:nvPicPr>
          <p:blipFill rotWithShape="1">
            <a:blip r:embed="rId2"/>
            <a:srcRect t="8382" r="7010" b="30259"/>
            <a:stretch/>
          </p:blipFill>
          <p:spPr>
            <a:xfrm>
              <a:off x="363020" y="5675553"/>
              <a:ext cx="8503031" cy="321469"/>
            </a:xfrm>
            <a:prstGeom prst="rect">
              <a:avLst/>
            </a:prstGeom>
          </p:spPr>
        </p:pic>
        <p:pic>
          <p:nvPicPr>
            <p:cNvPr id="5" name="Picture 4">
              <a:extLst>
                <a:ext uri="{FF2B5EF4-FFF2-40B4-BE49-F238E27FC236}">
                  <a16:creationId xmlns:a16="http://schemas.microsoft.com/office/drawing/2014/main" id="{C690318F-6EEE-F89D-6404-95EA6DE42026}"/>
                </a:ext>
              </a:extLst>
            </p:cNvPr>
            <p:cNvPicPr>
              <a:picLocks noChangeAspect="1"/>
            </p:cNvPicPr>
            <p:nvPr/>
          </p:nvPicPr>
          <p:blipFill rotWithShape="1">
            <a:blip r:embed="rId2"/>
            <a:srcRect t="57670" r="7010" b="-1"/>
            <a:stretch/>
          </p:blipFill>
          <p:spPr>
            <a:xfrm>
              <a:off x="360363" y="5775247"/>
              <a:ext cx="8503031" cy="221775"/>
            </a:xfrm>
            <a:prstGeom prst="rect">
              <a:avLst/>
            </a:prstGeom>
          </p:spPr>
        </p:pic>
      </p:grpSp>
      <p:pic>
        <p:nvPicPr>
          <p:cNvPr id="6" name="Picture 5">
            <a:extLst>
              <a:ext uri="{FF2B5EF4-FFF2-40B4-BE49-F238E27FC236}">
                <a16:creationId xmlns:a16="http://schemas.microsoft.com/office/drawing/2014/main" id="{253B7BAE-FAF5-2AD2-7076-77C5761D7C6D}"/>
              </a:ext>
            </a:extLst>
          </p:cNvPr>
          <p:cNvPicPr>
            <a:picLocks noChangeAspect="1"/>
          </p:cNvPicPr>
          <p:nvPr/>
        </p:nvPicPr>
        <p:blipFill>
          <a:blip r:embed="rId3"/>
          <a:stretch>
            <a:fillRect/>
          </a:stretch>
        </p:blipFill>
        <p:spPr>
          <a:xfrm>
            <a:off x="1518653" y="2674746"/>
            <a:ext cx="9144000" cy="375603"/>
          </a:xfrm>
          <a:prstGeom prst="rect">
            <a:avLst/>
          </a:prstGeom>
        </p:spPr>
      </p:pic>
      <p:pic>
        <p:nvPicPr>
          <p:cNvPr id="7" name="Picture 6">
            <a:extLst>
              <a:ext uri="{FF2B5EF4-FFF2-40B4-BE49-F238E27FC236}">
                <a16:creationId xmlns:a16="http://schemas.microsoft.com/office/drawing/2014/main" id="{9A277207-27E0-CE16-29FC-803C7F978FC8}"/>
              </a:ext>
            </a:extLst>
          </p:cNvPr>
          <p:cNvPicPr>
            <a:picLocks noChangeAspect="1"/>
          </p:cNvPicPr>
          <p:nvPr/>
        </p:nvPicPr>
        <p:blipFill>
          <a:blip r:embed="rId4"/>
          <a:stretch>
            <a:fillRect/>
          </a:stretch>
        </p:blipFill>
        <p:spPr>
          <a:xfrm>
            <a:off x="1870382" y="3403833"/>
            <a:ext cx="5348296" cy="1272282"/>
          </a:xfrm>
          <a:prstGeom prst="rect">
            <a:avLst/>
          </a:prstGeom>
        </p:spPr>
      </p:pic>
      <p:sp>
        <p:nvSpPr>
          <p:cNvPr id="9" name="TextBox 8">
            <a:extLst>
              <a:ext uri="{FF2B5EF4-FFF2-40B4-BE49-F238E27FC236}">
                <a16:creationId xmlns:a16="http://schemas.microsoft.com/office/drawing/2014/main" id="{4245C4F0-463D-C491-8666-20297FEB3354}"/>
              </a:ext>
            </a:extLst>
          </p:cNvPr>
          <p:cNvSpPr txBox="1"/>
          <p:nvPr/>
        </p:nvSpPr>
        <p:spPr>
          <a:xfrm>
            <a:off x="2166553" y="2393144"/>
            <a:ext cx="7830931" cy="523220"/>
          </a:xfrm>
          <a:prstGeom prst="rect">
            <a:avLst/>
          </a:prstGeom>
          <a:noFill/>
        </p:spPr>
        <p:txBody>
          <a:bodyPr wrap="square" rtlCol="0">
            <a:spAutoFit/>
          </a:bodyPr>
          <a:lstStyle/>
          <a:p>
            <a:pPr algn="ctr"/>
            <a:r>
              <a:rPr lang="en-US" sz="1400" dirty="0">
                <a:solidFill>
                  <a:srgbClr val="0070C0"/>
                </a:solidFill>
              </a:rPr>
              <a:t>HYMH Design will get email notification of the new ECR being submitted and will see the ECR in their inbox</a:t>
            </a:r>
          </a:p>
        </p:txBody>
      </p:sp>
      <p:sp>
        <p:nvSpPr>
          <p:cNvPr id="10" name="TextBox 9">
            <a:extLst>
              <a:ext uri="{FF2B5EF4-FFF2-40B4-BE49-F238E27FC236}">
                <a16:creationId xmlns:a16="http://schemas.microsoft.com/office/drawing/2014/main" id="{917539AE-A4A4-CD9F-8988-87D3F440D985}"/>
              </a:ext>
            </a:extLst>
          </p:cNvPr>
          <p:cNvSpPr txBox="1"/>
          <p:nvPr/>
        </p:nvSpPr>
        <p:spPr>
          <a:xfrm>
            <a:off x="7263586" y="3395527"/>
            <a:ext cx="3112484" cy="1384995"/>
          </a:xfrm>
          <a:prstGeom prst="rect">
            <a:avLst/>
          </a:prstGeom>
          <a:noFill/>
        </p:spPr>
        <p:txBody>
          <a:bodyPr wrap="square" rtlCol="0">
            <a:spAutoFit/>
          </a:bodyPr>
          <a:lstStyle/>
          <a:p>
            <a:r>
              <a:rPr lang="en-US" sz="1400" dirty="0">
                <a:solidFill>
                  <a:srgbClr val="0070C0"/>
                </a:solidFill>
              </a:rPr>
              <a:t>HYMH Design can:</a:t>
            </a:r>
          </a:p>
          <a:p>
            <a:pPr marL="285750" indent="-285750">
              <a:buFont typeface="Arial" panose="020B0604020202020204" pitchFamily="34" charset="0"/>
              <a:buChar char="•"/>
            </a:pPr>
            <a:r>
              <a:rPr lang="en-US" sz="1400" dirty="0">
                <a:solidFill>
                  <a:srgbClr val="0070C0"/>
                </a:solidFill>
              </a:rPr>
              <a:t>Assign the ECR to an Engineer</a:t>
            </a:r>
          </a:p>
          <a:p>
            <a:pPr marL="285750" indent="-285750">
              <a:buFont typeface="Arial" panose="020B0604020202020204" pitchFamily="34" charset="0"/>
              <a:buChar char="•"/>
            </a:pPr>
            <a:r>
              <a:rPr lang="en-US" sz="1400" dirty="0">
                <a:solidFill>
                  <a:srgbClr val="0070C0"/>
                </a:solidFill>
              </a:rPr>
              <a:t>Reviewer can take ownership and work on it themselves</a:t>
            </a:r>
          </a:p>
          <a:p>
            <a:pPr marL="285750" indent="-285750">
              <a:buFont typeface="Arial" panose="020B0604020202020204" pitchFamily="34" charset="0"/>
              <a:buChar char="•"/>
            </a:pPr>
            <a:r>
              <a:rPr lang="en-US" sz="1400" dirty="0">
                <a:solidFill>
                  <a:srgbClr val="0070C0"/>
                </a:solidFill>
              </a:rPr>
              <a:t>Request more information from the supplier.</a:t>
            </a:r>
          </a:p>
        </p:txBody>
      </p:sp>
      <p:sp>
        <p:nvSpPr>
          <p:cNvPr id="11" name="TextBox 10">
            <a:extLst>
              <a:ext uri="{FF2B5EF4-FFF2-40B4-BE49-F238E27FC236}">
                <a16:creationId xmlns:a16="http://schemas.microsoft.com/office/drawing/2014/main" id="{4AFB8AB5-C941-0B9F-CE6A-D7AC449A23F1}"/>
              </a:ext>
            </a:extLst>
          </p:cNvPr>
          <p:cNvSpPr txBox="1"/>
          <p:nvPr/>
        </p:nvSpPr>
        <p:spPr>
          <a:xfrm>
            <a:off x="1585265" y="5077319"/>
            <a:ext cx="8983513" cy="523220"/>
          </a:xfrm>
          <a:prstGeom prst="rect">
            <a:avLst/>
          </a:prstGeom>
          <a:noFill/>
        </p:spPr>
        <p:txBody>
          <a:bodyPr wrap="square" rtlCol="0">
            <a:spAutoFit/>
          </a:bodyPr>
          <a:lstStyle/>
          <a:p>
            <a:r>
              <a:rPr lang="en-US" sz="1400" dirty="0">
                <a:solidFill>
                  <a:srgbClr val="0070C0"/>
                </a:solidFill>
              </a:rPr>
              <a:t>In this example, HYMH Design requested more information so supplier will receive the ECR back and status will be “Awaiting ECR Submission”. Supplier will update the ECR accordingly and resubmit.</a:t>
            </a:r>
          </a:p>
        </p:txBody>
      </p:sp>
      <p:sp>
        <p:nvSpPr>
          <p:cNvPr id="12" name="Title 4">
            <a:extLst>
              <a:ext uri="{FF2B5EF4-FFF2-40B4-BE49-F238E27FC236}">
                <a16:creationId xmlns:a16="http://schemas.microsoft.com/office/drawing/2014/main" id="{C04ED381-28A3-7D5A-CFD3-47DC3160F2F9}"/>
              </a:ext>
            </a:extLst>
          </p:cNvPr>
          <p:cNvSpPr txBox="1">
            <a:spLocks/>
          </p:cNvSpPr>
          <p:nvPr/>
        </p:nvSpPr>
        <p:spPr>
          <a:xfrm>
            <a:off x="2992508" y="252246"/>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sp>
        <p:nvSpPr>
          <p:cNvPr id="13" name="Rectangle 12">
            <a:extLst>
              <a:ext uri="{FF2B5EF4-FFF2-40B4-BE49-F238E27FC236}">
                <a16:creationId xmlns:a16="http://schemas.microsoft.com/office/drawing/2014/main" id="{AD87D856-C9B2-57A7-AEE1-BF956E08541B}"/>
              </a:ext>
            </a:extLst>
          </p:cNvPr>
          <p:cNvSpPr/>
          <p:nvPr/>
        </p:nvSpPr>
        <p:spPr>
          <a:xfrm>
            <a:off x="8079009" y="2848396"/>
            <a:ext cx="1313679"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0657F1-1529-C80A-5EEF-49A9483F9397}"/>
              </a:ext>
            </a:extLst>
          </p:cNvPr>
          <p:cNvSpPr/>
          <p:nvPr/>
        </p:nvSpPr>
        <p:spPr>
          <a:xfrm>
            <a:off x="7744957" y="5750079"/>
            <a:ext cx="1313679"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FD7D1AA-2AAD-3F55-3300-CB4463A3917F}"/>
              </a:ext>
            </a:extLst>
          </p:cNvPr>
          <p:cNvSpPr txBox="1"/>
          <p:nvPr/>
        </p:nvSpPr>
        <p:spPr>
          <a:xfrm>
            <a:off x="4348734" y="1364644"/>
            <a:ext cx="6305285"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pic>
        <p:nvPicPr>
          <p:cNvPr id="16" name="Picture 15">
            <a:extLst>
              <a:ext uri="{FF2B5EF4-FFF2-40B4-BE49-F238E27FC236}">
                <a16:creationId xmlns:a16="http://schemas.microsoft.com/office/drawing/2014/main" id="{A2A71F6B-3AC5-BE02-7C15-423802293C19}"/>
              </a:ext>
            </a:extLst>
          </p:cNvPr>
          <p:cNvPicPr>
            <a:picLocks noChangeAspect="1"/>
          </p:cNvPicPr>
          <p:nvPr/>
        </p:nvPicPr>
        <p:blipFill>
          <a:blip r:embed="rId5"/>
          <a:stretch>
            <a:fillRect/>
          </a:stretch>
        </p:blipFill>
        <p:spPr>
          <a:xfrm>
            <a:off x="1596287" y="1041763"/>
            <a:ext cx="2752447" cy="1052218"/>
          </a:xfrm>
          <a:prstGeom prst="rect">
            <a:avLst/>
          </a:prstGeom>
        </p:spPr>
      </p:pic>
    </p:spTree>
    <p:extLst>
      <p:ext uri="{BB962C8B-B14F-4D97-AF65-F5344CB8AC3E}">
        <p14:creationId xmlns:p14="http://schemas.microsoft.com/office/powerpoint/2010/main" val="357378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15</a:t>
            </a:fld>
            <a:endParaRPr lang="en-US" dirty="0"/>
          </a:p>
        </p:txBody>
      </p:sp>
      <p:pic>
        <p:nvPicPr>
          <p:cNvPr id="2" name="Picture 1">
            <a:extLst>
              <a:ext uri="{FF2B5EF4-FFF2-40B4-BE49-F238E27FC236}">
                <a16:creationId xmlns:a16="http://schemas.microsoft.com/office/drawing/2014/main" id="{6286BCD7-ADB0-90AC-80B3-FCD1835B54E1}"/>
              </a:ext>
            </a:extLst>
          </p:cNvPr>
          <p:cNvPicPr>
            <a:picLocks noChangeAspect="1"/>
          </p:cNvPicPr>
          <p:nvPr/>
        </p:nvPicPr>
        <p:blipFill>
          <a:blip r:embed="rId2"/>
          <a:stretch>
            <a:fillRect/>
          </a:stretch>
        </p:blipFill>
        <p:spPr>
          <a:xfrm>
            <a:off x="1711671" y="1335168"/>
            <a:ext cx="5741328" cy="4423874"/>
          </a:xfrm>
          <a:prstGeom prst="rect">
            <a:avLst/>
          </a:prstGeom>
        </p:spPr>
      </p:pic>
      <p:sp>
        <p:nvSpPr>
          <p:cNvPr id="5" name="TextBox 4">
            <a:extLst>
              <a:ext uri="{FF2B5EF4-FFF2-40B4-BE49-F238E27FC236}">
                <a16:creationId xmlns:a16="http://schemas.microsoft.com/office/drawing/2014/main" id="{EC91F303-08F5-5DB5-6279-301DD4593D16}"/>
              </a:ext>
            </a:extLst>
          </p:cNvPr>
          <p:cNvSpPr txBox="1"/>
          <p:nvPr/>
        </p:nvSpPr>
        <p:spPr>
          <a:xfrm>
            <a:off x="7377428" y="3813153"/>
            <a:ext cx="3175605" cy="954107"/>
          </a:xfrm>
          <a:prstGeom prst="rect">
            <a:avLst/>
          </a:prstGeom>
          <a:noFill/>
        </p:spPr>
        <p:txBody>
          <a:bodyPr wrap="square" rtlCol="0">
            <a:spAutoFit/>
          </a:bodyPr>
          <a:lstStyle/>
          <a:p>
            <a:r>
              <a:rPr lang="en-US" sz="1400" dirty="0">
                <a:solidFill>
                  <a:srgbClr val="0070C0"/>
                </a:solidFill>
              </a:rPr>
              <a:t>Once ECR is opened the log of submissions will show the status of the ECR. In this case requesting material certificate.</a:t>
            </a:r>
          </a:p>
        </p:txBody>
      </p:sp>
      <p:sp>
        <p:nvSpPr>
          <p:cNvPr id="6" name="TextBox 5">
            <a:extLst>
              <a:ext uri="{FF2B5EF4-FFF2-40B4-BE49-F238E27FC236}">
                <a16:creationId xmlns:a16="http://schemas.microsoft.com/office/drawing/2014/main" id="{298C8BF1-BB97-2F97-C87F-16236F88F55A}"/>
              </a:ext>
            </a:extLst>
          </p:cNvPr>
          <p:cNvSpPr txBox="1"/>
          <p:nvPr/>
        </p:nvSpPr>
        <p:spPr>
          <a:xfrm>
            <a:off x="6452584" y="1227131"/>
            <a:ext cx="4100450" cy="1384995"/>
          </a:xfrm>
          <a:prstGeom prst="rect">
            <a:avLst/>
          </a:prstGeom>
          <a:noFill/>
        </p:spPr>
        <p:txBody>
          <a:bodyPr wrap="square" rtlCol="0">
            <a:spAutoFit/>
          </a:bodyPr>
          <a:lstStyle/>
          <a:p>
            <a:r>
              <a:rPr lang="en-US" sz="1400" dirty="0">
                <a:solidFill>
                  <a:srgbClr val="0070C0"/>
                </a:solidFill>
              </a:rPr>
              <a:t>Supplier should upload appropriate data, select Submit to HYMH and click the Save button at the bottom of the form. This will transfer the ECR to HYMH. </a:t>
            </a:r>
          </a:p>
          <a:p>
            <a:r>
              <a:rPr lang="en-US" sz="1400" dirty="0">
                <a:solidFill>
                  <a:srgbClr val="0070C0"/>
                </a:solidFill>
              </a:rPr>
              <a:t>NOTE: Supplier can attach more files clicking </a:t>
            </a:r>
            <a:r>
              <a:rPr lang="en-US" sz="1400" i="1" dirty="0">
                <a:solidFill>
                  <a:srgbClr val="0070C0"/>
                </a:solidFill>
              </a:rPr>
              <a:t>[Attach Another File].</a:t>
            </a:r>
          </a:p>
        </p:txBody>
      </p:sp>
      <p:sp>
        <p:nvSpPr>
          <p:cNvPr id="7" name="Title 4">
            <a:extLst>
              <a:ext uri="{FF2B5EF4-FFF2-40B4-BE49-F238E27FC236}">
                <a16:creationId xmlns:a16="http://schemas.microsoft.com/office/drawing/2014/main" id="{500AF981-9A70-4594-505E-56070909133D}"/>
              </a:ext>
            </a:extLst>
          </p:cNvPr>
          <p:cNvSpPr txBox="1">
            <a:spLocks/>
          </p:cNvSpPr>
          <p:nvPr/>
        </p:nvSpPr>
        <p:spPr>
          <a:xfrm>
            <a:off x="3011487" y="253950"/>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sp>
        <p:nvSpPr>
          <p:cNvPr id="8" name="TextBox 7">
            <a:extLst>
              <a:ext uri="{FF2B5EF4-FFF2-40B4-BE49-F238E27FC236}">
                <a16:creationId xmlns:a16="http://schemas.microsoft.com/office/drawing/2014/main" id="{DF1384C9-75D7-B2A5-0C60-2AAAF43CD0BE}"/>
              </a:ext>
            </a:extLst>
          </p:cNvPr>
          <p:cNvSpPr txBox="1"/>
          <p:nvPr/>
        </p:nvSpPr>
        <p:spPr>
          <a:xfrm>
            <a:off x="4116306" y="4966056"/>
            <a:ext cx="5122819"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above Submit to HYMH or Save as Draft selection just indicates where the final Save sends the ECR.</a:t>
            </a:r>
          </a:p>
        </p:txBody>
      </p:sp>
    </p:spTree>
    <p:extLst>
      <p:ext uri="{BB962C8B-B14F-4D97-AF65-F5344CB8AC3E}">
        <p14:creationId xmlns:p14="http://schemas.microsoft.com/office/powerpoint/2010/main" val="122765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16</a:t>
            </a:fld>
            <a:endParaRPr lang="en-US" dirty="0"/>
          </a:p>
        </p:txBody>
      </p:sp>
      <p:sp>
        <p:nvSpPr>
          <p:cNvPr id="3" name="TextBox 2">
            <a:extLst>
              <a:ext uri="{FF2B5EF4-FFF2-40B4-BE49-F238E27FC236}">
                <a16:creationId xmlns:a16="http://schemas.microsoft.com/office/drawing/2014/main" id="{D3D015BC-112C-79D8-AF02-12D46CBA548B}"/>
              </a:ext>
            </a:extLst>
          </p:cNvPr>
          <p:cNvSpPr txBox="1"/>
          <p:nvPr/>
        </p:nvSpPr>
        <p:spPr>
          <a:xfrm>
            <a:off x="5763710" y="803062"/>
            <a:ext cx="4847225" cy="2031325"/>
          </a:xfrm>
          <a:prstGeom prst="rect">
            <a:avLst/>
          </a:prstGeom>
          <a:noFill/>
        </p:spPr>
        <p:txBody>
          <a:bodyPr wrap="square" rtlCol="0">
            <a:spAutoFit/>
          </a:bodyPr>
          <a:lstStyle/>
          <a:p>
            <a:r>
              <a:rPr lang="en-US" sz="1400" dirty="0">
                <a:solidFill>
                  <a:srgbClr val="0070C0"/>
                </a:solidFill>
              </a:rPr>
              <a:t>HYMH Design will receive updated ECR and will select one of the drop-down options.</a:t>
            </a:r>
          </a:p>
          <a:p>
            <a:endParaRPr lang="en-US" sz="1400" dirty="0">
              <a:solidFill>
                <a:srgbClr val="0070C0"/>
              </a:solidFill>
            </a:endParaRPr>
          </a:p>
          <a:p>
            <a:r>
              <a:rPr lang="en-US" sz="1400" dirty="0">
                <a:solidFill>
                  <a:srgbClr val="0070C0"/>
                </a:solidFill>
              </a:rPr>
              <a:t>Any of these status updates except for, Request More Information, will close the ticket and return it to the supplier's inbox under All Tickets.</a:t>
            </a:r>
          </a:p>
          <a:p>
            <a:endParaRPr lang="en-US" sz="1400" dirty="0">
              <a:solidFill>
                <a:srgbClr val="0070C0"/>
              </a:solidFill>
            </a:endParaRPr>
          </a:p>
          <a:p>
            <a:r>
              <a:rPr lang="en-US" sz="1400" dirty="0">
                <a:solidFill>
                  <a:srgbClr val="0070C0"/>
                </a:solidFill>
              </a:rPr>
              <a:t>NOTE: Approve Request means straight approval, no need to work with Designer.</a:t>
            </a:r>
          </a:p>
        </p:txBody>
      </p:sp>
      <p:sp>
        <p:nvSpPr>
          <p:cNvPr id="5" name="TextBox 4">
            <a:extLst>
              <a:ext uri="{FF2B5EF4-FFF2-40B4-BE49-F238E27FC236}">
                <a16:creationId xmlns:a16="http://schemas.microsoft.com/office/drawing/2014/main" id="{5309DA49-DC09-0FD1-14EF-99FA6A0D6063}"/>
              </a:ext>
            </a:extLst>
          </p:cNvPr>
          <p:cNvSpPr txBox="1"/>
          <p:nvPr/>
        </p:nvSpPr>
        <p:spPr>
          <a:xfrm>
            <a:off x="7192742" y="3540486"/>
            <a:ext cx="3316637" cy="2246769"/>
          </a:xfrm>
          <a:prstGeom prst="rect">
            <a:avLst/>
          </a:prstGeom>
          <a:noFill/>
        </p:spPr>
        <p:txBody>
          <a:bodyPr wrap="square" rtlCol="0">
            <a:spAutoFit/>
          </a:bodyPr>
          <a:lstStyle/>
          <a:p>
            <a:r>
              <a:rPr lang="en-US" sz="1400" dirty="0">
                <a:solidFill>
                  <a:srgbClr val="0070C0"/>
                </a:solidFill>
              </a:rPr>
              <a:t>If HYMH accepts the ECR to work with Designer, the owner will update with comments visible to all.</a:t>
            </a:r>
          </a:p>
          <a:p>
            <a:r>
              <a:rPr lang="en-US" sz="1400" dirty="0">
                <a:solidFill>
                  <a:srgbClr val="0070C0"/>
                </a:solidFill>
              </a:rPr>
              <a:t>HYMH contact information will be provided and supplier is expected to work directly with that contact.</a:t>
            </a:r>
          </a:p>
          <a:p>
            <a:r>
              <a:rPr lang="en-US" sz="1400" dirty="0">
                <a:solidFill>
                  <a:srgbClr val="0070C0"/>
                </a:solidFill>
              </a:rPr>
              <a:t>If the Design Change is approved, the next step will be to document that change with an ECN and associated document change (Drawing, PRD, </a:t>
            </a:r>
            <a:r>
              <a:rPr lang="en-US" sz="1400" dirty="0" err="1">
                <a:solidFill>
                  <a:srgbClr val="0070C0"/>
                </a:solidFill>
              </a:rPr>
              <a:t>etc</a:t>
            </a:r>
            <a:r>
              <a:rPr lang="en-US" sz="1400" dirty="0">
                <a:solidFill>
                  <a:srgbClr val="0070C0"/>
                </a:solidFill>
              </a:rPr>
              <a:t>…)</a:t>
            </a:r>
          </a:p>
        </p:txBody>
      </p:sp>
      <p:sp>
        <p:nvSpPr>
          <p:cNvPr id="6" name="Title 4">
            <a:extLst>
              <a:ext uri="{FF2B5EF4-FFF2-40B4-BE49-F238E27FC236}">
                <a16:creationId xmlns:a16="http://schemas.microsoft.com/office/drawing/2014/main" id="{2C636C52-1144-1EA0-55C3-99B6CF4991CD}"/>
              </a:ext>
            </a:extLst>
          </p:cNvPr>
          <p:cNvSpPr txBox="1">
            <a:spLocks/>
          </p:cNvSpPr>
          <p:nvPr/>
        </p:nvSpPr>
        <p:spPr>
          <a:xfrm>
            <a:off x="3011487" y="143625"/>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pic>
        <p:nvPicPr>
          <p:cNvPr id="7" name="Picture 6">
            <a:extLst>
              <a:ext uri="{FF2B5EF4-FFF2-40B4-BE49-F238E27FC236}">
                <a16:creationId xmlns:a16="http://schemas.microsoft.com/office/drawing/2014/main" id="{39C77809-8273-54F4-9E5A-1013246B5950}"/>
              </a:ext>
            </a:extLst>
          </p:cNvPr>
          <p:cNvPicPr>
            <a:picLocks noChangeAspect="1"/>
          </p:cNvPicPr>
          <p:nvPr/>
        </p:nvPicPr>
        <p:blipFill>
          <a:blip r:embed="rId2"/>
          <a:stretch>
            <a:fillRect/>
          </a:stretch>
        </p:blipFill>
        <p:spPr>
          <a:xfrm>
            <a:off x="1622025" y="3258836"/>
            <a:ext cx="5570717" cy="2810070"/>
          </a:xfrm>
          <a:prstGeom prst="rect">
            <a:avLst/>
          </a:prstGeom>
        </p:spPr>
      </p:pic>
      <p:pic>
        <p:nvPicPr>
          <p:cNvPr id="8" name="Picture 7">
            <a:extLst>
              <a:ext uri="{FF2B5EF4-FFF2-40B4-BE49-F238E27FC236}">
                <a16:creationId xmlns:a16="http://schemas.microsoft.com/office/drawing/2014/main" id="{F5E94B89-58FC-F9D4-3D23-4076AD1EE988}"/>
              </a:ext>
            </a:extLst>
          </p:cNvPr>
          <p:cNvPicPr>
            <a:picLocks noChangeAspect="1"/>
          </p:cNvPicPr>
          <p:nvPr/>
        </p:nvPicPr>
        <p:blipFill>
          <a:blip r:embed="rId3"/>
          <a:stretch>
            <a:fillRect/>
          </a:stretch>
        </p:blipFill>
        <p:spPr>
          <a:xfrm>
            <a:off x="1504839" y="865745"/>
            <a:ext cx="4220967" cy="1094885"/>
          </a:xfrm>
          <a:prstGeom prst="rect">
            <a:avLst/>
          </a:prstGeom>
        </p:spPr>
      </p:pic>
    </p:spTree>
    <p:extLst>
      <p:ext uri="{BB962C8B-B14F-4D97-AF65-F5344CB8AC3E}">
        <p14:creationId xmlns:p14="http://schemas.microsoft.com/office/powerpoint/2010/main" val="279687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17</a:t>
            </a:fld>
            <a:endParaRPr lang="en-US" dirty="0"/>
          </a:p>
        </p:txBody>
      </p:sp>
      <p:pic>
        <p:nvPicPr>
          <p:cNvPr id="2" name="Picture 1">
            <a:extLst>
              <a:ext uri="{FF2B5EF4-FFF2-40B4-BE49-F238E27FC236}">
                <a16:creationId xmlns:a16="http://schemas.microsoft.com/office/drawing/2014/main" id="{EC51C59C-D490-E800-4D89-CCAA11DE40A1}"/>
              </a:ext>
            </a:extLst>
          </p:cNvPr>
          <p:cNvPicPr>
            <a:picLocks noChangeAspect="1"/>
          </p:cNvPicPr>
          <p:nvPr/>
        </p:nvPicPr>
        <p:blipFill>
          <a:blip r:embed="rId2"/>
          <a:stretch>
            <a:fillRect/>
          </a:stretch>
        </p:blipFill>
        <p:spPr>
          <a:xfrm>
            <a:off x="1593888" y="2199454"/>
            <a:ext cx="8967547" cy="2560479"/>
          </a:xfrm>
          <a:prstGeom prst="rect">
            <a:avLst/>
          </a:prstGeom>
        </p:spPr>
      </p:pic>
      <p:sp>
        <p:nvSpPr>
          <p:cNvPr id="5" name="TextBox 4">
            <a:extLst>
              <a:ext uri="{FF2B5EF4-FFF2-40B4-BE49-F238E27FC236}">
                <a16:creationId xmlns:a16="http://schemas.microsoft.com/office/drawing/2014/main" id="{7F984A22-9469-905C-F790-49A9B064BB3B}"/>
              </a:ext>
            </a:extLst>
          </p:cNvPr>
          <p:cNvSpPr txBox="1"/>
          <p:nvPr/>
        </p:nvSpPr>
        <p:spPr>
          <a:xfrm>
            <a:off x="1663336" y="1527892"/>
            <a:ext cx="8865325" cy="523220"/>
          </a:xfrm>
          <a:prstGeom prst="rect">
            <a:avLst/>
          </a:prstGeom>
          <a:noFill/>
        </p:spPr>
        <p:txBody>
          <a:bodyPr wrap="square" rtlCol="0">
            <a:spAutoFit/>
          </a:bodyPr>
          <a:lstStyle/>
          <a:p>
            <a:r>
              <a:rPr lang="en-US" sz="1400" dirty="0">
                <a:solidFill>
                  <a:srgbClr val="0070C0"/>
                </a:solidFill>
              </a:rPr>
              <a:t>Supplier will be able to find the Approved or Rejected ECR in the All Tickets view. Remember that any Closed Ticket will have a line thru it. All other tickets are still active / open.</a:t>
            </a:r>
          </a:p>
        </p:txBody>
      </p:sp>
      <p:sp>
        <p:nvSpPr>
          <p:cNvPr id="6" name="Rectangle 5">
            <a:extLst>
              <a:ext uri="{FF2B5EF4-FFF2-40B4-BE49-F238E27FC236}">
                <a16:creationId xmlns:a16="http://schemas.microsoft.com/office/drawing/2014/main" id="{F01FF017-67BE-E918-D2FB-F9013E2434F9}"/>
              </a:ext>
            </a:extLst>
          </p:cNvPr>
          <p:cNvSpPr/>
          <p:nvPr/>
        </p:nvSpPr>
        <p:spPr>
          <a:xfrm>
            <a:off x="1788261" y="4449265"/>
            <a:ext cx="498948" cy="162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B8944D4-C3FF-9B0D-871A-62BB6B526DCB}"/>
              </a:ext>
            </a:extLst>
          </p:cNvPr>
          <p:cNvCxnSpPr>
            <a:cxnSpLocks/>
          </p:cNvCxnSpPr>
          <p:nvPr/>
        </p:nvCxnSpPr>
        <p:spPr>
          <a:xfrm flipV="1">
            <a:off x="2275633" y="3504885"/>
            <a:ext cx="1343384" cy="955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215E8ED3-C31E-258D-2663-4DA47B9391F1}"/>
              </a:ext>
            </a:extLst>
          </p:cNvPr>
          <p:cNvSpPr txBox="1">
            <a:spLocks/>
          </p:cNvSpPr>
          <p:nvPr/>
        </p:nvSpPr>
        <p:spPr>
          <a:xfrm>
            <a:off x="3011485" y="262401"/>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ECR Specific</a:t>
            </a:r>
          </a:p>
        </p:txBody>
      </p:sp>
    </p:spTree>
    <p:extLst>
      <p:ext uri="{BB962C8B-B14F-4D97-AF65-F5344CB8AC3E}">
        <p14:creationId xmlns:p14="http://schemas.microsoft.com/office/powerpoint/2010/main" val="701043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18</a:t>
            </a:fld>
            <a:endParaRPr lang="en-US" dirty="0"/>
          </a:p>
        </p:txBody>
      </p:sp>
      <p:sp>
        <p:nvSpPr>
          <p:cNvPr id="3" name="Title 5">
            <a:extLst>
              <a:ext uri="{FF2B5EF4-FFF2-40B4-BE49-F238E27FC236}">
                <a16:creationId xmlns:a16="http://schemas.microsoft.com/office/drawing/2014/main" id="{DE3AB7B5-960D-AD1E-7E6E-9B42011B9E6F}"/>
              </a:ext>
            </a:extLst>
          </p:cNvPr>
          <p:cNvSpPr txBox="1">
            <a:spLocks/>
          </p:cNvSpPr>
          <p:nvPr/>
        </p:nvSpPr>
        <p:spPr>
          <a:xfrm>
            <a:off x="3011431" y="694869"/>
            <a:ext cx="6169137"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6600" dirty="0"/>
              <a:t>PCR</a:t>
            </a:r>
          </a:p>
        </p:txBody>
      </p:sp>
      <p:sp>
        <p:nvSpPr>
          <p:cNvPr id="5" name="TextBox 4">
            <a:extLst>
              <a:ext uri="{FF2B5EF4-FFF2-40B4-BE49-F238E27FC236}">
                <a16:creationId xmlns:a16="http://schemas.microsoft.com/office/drawing/2014/main" id="{0B1676FE-3B6A-B892-2801-00EFD21728F2}"/>
              </a:ext>
            </a:extLst>
          </p:cNvPr>
          <p:cNvSpPr txBox="1"/>
          <p:nvPr/>
        </p:nvSpPr>
        <p:spPr>
          <a:xfrm>
            <a:off x="2153078" y="2223765"/>
            <a:ext cx="8752115" cy="1938992"/>
          </a:xfrm>
          <a:prstGeom prst="rect">
            <a:avLst/>
          </a:prstGeom>
          <a:noFill/>
        </p:spPr>
        <p:txBody>
          <a:bodyPr wrap="square" rtlCol="0">
            <a:spAutoFit/>
          </a:bodyPr>
          <a:lstStyle/>
          <a:p>
            <a:r>
              <a:rPr lang="en-US" sz="4000" dirty="0"/>
              <a:t>Slides 19 – 29</a:t>
            </a:r>
          </a:p>
          <a:p>
            <a:r>
              <a:rPr lang="en-US" sz="4000" dirty="0"/>
              <a:t>Provide an overview of </a:t>
            </a:r>
            <a:r>
              <a:rPr lang="en-US" sz="4000" b="1" dirty="0">
                <a:solidFill>
                  <a:srgbClr val="FF0000"/>
                </a:solidFill>
              </a:rPr>
              <a:t>PCR</a:t>
            </a:r>
            <a:r>
              <a:rPr lang="en-US" sz="4000" dirty="0"/>
              <a:t> </a:t>
            </a:r>
            <a:r>
              <a:rPr lang="en-US" sz="4000" b="1" dirty="0">
                <a:solidFill>
                  <a:srgbClr val="FF0000"/>
                </a:solidFill>
              </a:rPr>
              <a:t>Submission</a:t>
            </a:r>
            <a:r>
              <a:rPr lang="en-US" sz="4000" dirty="0"/>
              <a:t> and input requirements</a:t>
            </a:r>
          </a:p>
        </p:txBody>
      </p:sp>
    </p:spTree>
    <p:extLst>
      <p:ext uri="{BB962C8B-B14F-4D97-AF65-F5344CB8AC3E}">
        <p14:creationId xmlns:p14="http://schemas.microsoft.com/office/powerpoint/2010/main" val="50767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19</a:t>
            </a:fld>
            <a:endParaRPr lang="en-US" dirty="0"/>
          </a:p>
        </p:txBody>
      </p:sp>
      <p:sp>
        <p:nvSpPr>
          <p:cNvPr id="3" name="Title 4">
            <a:extLst>
              <a:ext uri="{FF2B5EF4-FFF2-40B4-BE49-F238E27FC236}">
                <a16:creationId xmlns:a16="http://schemas.microsoft.com/office/drawing/2014/main" id="{22B5EEAD-3F34-EEE0-92FD-8A9CEDF02E34}"/>
              </a:ext>
            </a:extLst>
          </p:cNvPr>
          <p:cNvSpPr txBox="1">
            <a:spLocks/>
          </p:cNvSpPr>
          <p:nvPr/>
        </p:nvSpPr>
        <p:spPr>
          <a:xfrm>
            <a:off x="3011431" y="182090"/>
            <a:ext cx="6169137" cy="614054"/>
          </a:xfrm>
          <a:prstGeom prst="rect">
            <a:avLst/>
          </a:prstGeom>
        </p:spPr>
        <p:txBody>
          <a:bodyPr vert="horz" lIns="0" tIns="0" rIns="0" bIns="0" rtlCol="0" anchor="b" anchorCtr="0">
            <a:normAutofit fontScale="70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Jaggaer Change Request</a:t>
            </a:r>
          </a:p>
        </p:txBody>
      </p:sp>
      <p:sp>
        <p:nvSpPr>
          <p:cNvPr id="5" name="TextBox 4">
            <a:extLst>
              <a:ext uri="{FF2B5EF4-FFF2-40B4-BE49-F238E27FC236}">
                <a16:creationId xmlns:a16="http://schemas.microsoft.com/office/drawing/2014/main" id="{4DCF7197-5A8E-95BE-7A7C-04F9546F587D}"/>
              </a:ext>
            </a:extLst>
          </p:cNvPr>
          <p:cNvSpPr txBox="1"/>
          <p:nvPr/>
        </p:nvSpPr>
        <p:spPr>
          <a:xfrm>
            <a:off x="3221699" y="979654"/>
            <a:ext cx="4682186" cy="338554"/>
          </a:xfrm>
          <a:prstGeom prst="rect">
            <a:avLst/>
          </a:prstGeom>
          <a:noFill/>
        </p:spPr>
        <p:txBody>
          <a:bodyPr wrap="square" rtlCol="0">
            <a:spAutoFit/>
          </a:bodyPr>
          <a:lstStyle/>
          <a:p>
            <a:r>
              <a:rPr lang="en-US" sz="1600" dirty="0">
                <a:solidFill>
                  <a:srgbClr val="0070C0"/>
                </a:solidFill>
              </a:rPr>
              <a:t>Clicking Create Ticket starts the new Ticket (supplier)</a:t>
            </a:r>
          </a:p>
        </p:txBody>
      </p:sp>
      <p:pic>
        <p:nvPicPr>
          <p:cNvPr id="6" name="Picture 5">
            <a:extLst>
              <a:ext uri="{FF2B5EF4-FFF2-40B4-BE49-F238E27FC236}">
                <a16:creationId xmlns:a16="http://schemas.microsoft.com/office/drawing/2014/main" id="{A6C439AD-2621-3C4A-626B-8EAC1120F79E}"/>
              </a:ext>
            </a:extLst>
          </p:cNvPr>
          <p:cNvPicPr>
            <a:picLocks noChangeAspect="1"/>
          </p:cNvPicPr>
          <p:nvPr/>
        </p:nvPicPr>
        <p:blipFill>
          <a:blip r:embed="rId2"/>
          <a:stretch>
            <a:fillRect/>
          </a:stretch>
        </p:blipFill>
        <p:spPr>
          <a:xfrm>
            <a:off x="1958185" y="804118"/>
            <a:ext cx="1181100" cy="981075"/>
          </a:xfrm>
          <a:prstGeom prst="rect">
            <a:avLst/>
          </a:prstGeom>
        </p:spPr>
      </p:pic>
      <p:sp>
        <p:nvSpPr>
          <p:cNvPr id="7" name="Rectangle 6">
            <a:extLst>
              <a:ext uri="{FF2B5EF4-FFF2-40B4-BE49-F238E27FC236}">
                <a16:creationId xmlns:a16="http://schemas.microsoft.com/office/drawing/2014/main" id="{C6680883-C784-6450-FE69-F66627B66489}"/>
              </a:ext>
            </a:extLst>
          </p:cNvPr>
          <p:cNvSpPr/>
          <p:nvPr/>
        </p:nvSpPr>
        <p:spPr>
          <a:xfrm>
            <a:off x="2040599" y="1038044"/>
            <a:ext cx="943565"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53316D-479D-A170-0971-F47CBC50E8B5}"/>
              </a:ext>
            </a:extLst>
          </p:cNvPr>
          <p:cNvPicPr>
            <a:picLocks noChangeAspect="1"/>
          </p:cNvPicPr>
          <p:nvPr/>
        </p:nvPicPr>
        <p:blipFill>
          <a:blip r:embed="rId3"/>
          <a:stretch>
            <a:fillRect/>
          </a:stretch>
        </p:blipFill>
        <p:spPr>
          <a:xfrm>
            <a:off x="1958186" y="1785193"/>
            <a:ext cx="2319202" cy="883081"/>
          </a:xfrm>
          <a:prstGeom prst="rect">
            <a:avLst/>
          </a:prstGeom>
        </p:spPr>
      </p:pic>
      <p:sp>
        <p:nvSpPr>
          <p:cNvPr id="9" name="TextBox 8">
            <a:extLst>
              <a:ext uri="{FF2B5EF4-FFF2-40B4-BE49-F238E27FC236}">
                <a16:creationId xmlns:a16="http://schemas.microsoft.com/office/drawing/2014/main" id="{7FB87D1E-884D-BA31-273B-94C02E70419F}"/>
              </a:ext>
            </a:extLst>
          </p:cNvPr>
          <p:cNvSpPr txBox="1"/>
          <p:nvPr/>
        </p:nvSpPr>
        <p:spPr>
          <a:xfrm>
            <a:off x="4656669" y="1986388"/>
            <a:ext cx="5338353" cy="338554"/>
          </a:xfrm>
          <a:prstGeom prst="rect">
            <a:avLst/>
          </a:prstGeom>
          <a:noFill/>
        </p:spPr>
        <p:txBody>
          <a:bodyPr wrap="square" rtlCol="0">
            <a:spAutoFit/>
          </a:bodyPr>
          <a:lstStyle/>
          <a:p>
            <a:r>
              <a:rPr lang="en-US" sz="1600" dirty="0">
                <a:solidFill>
                  <a:srgbClr val="0070C0"/>
                </a:solidFill>
              </a:rPr>
              <a:t>Click drop down, select ECR/PCR and click Continue</a:t>
            </a:r>
          </a:p>
        </p:txBody>
      </p:sp>
      <p:pic>
        <p:nvPicPr>
          <p:cNvPr id="10" name="Picture 9">
            <a:extLst>
              <a:ext uri="{FF2B5EF4-FFF2-40B4-BE49-F238E27FC236}">
                <a16:creationId xmlns:a16="http://schemas.microsoft.com/office/drawing/2014/main" id="{56775310-3E35-C461-C3DD-B85B6202C065}"/>
              </a:ext>
            </a:extLst>
          </p:cNvPr>
          <p:cNvPicPr>
            <a:picLocks noChangeAspect="1"/>
          </p:cNvPicPr>
          <p:nvPr/>
        </p:nvPicPr>
        <p:blipFill>
          <a:blip r:embed="rId4"/>
          <a:stretch>
            <a:fillRect/>
          </a:stretch>
        </p:blipFill>
        <p:spPr>
          <a:xfrm>
            <a:off x="1958185" y="2571856"/>
            <a:ext cx="4591699" cy="3675362"/>
          </a:xfrm>
          <a:prstGeom prst="rect">
            <a:avLst/>
          </a:prstGeom>
        </p:spPr>
      </p:pic>
      <p:sp>
        <p:nvSpPr>
          <p:cNvPr id="11" name="TextBox 10">
            <a:extLst>
              <a:ext uri="{FF2B5EF4-FFF2-40B4-BE49-F238E27FC236}">
                <a16:creationId xmlns:a16="http://schemas.microsoft.com/office/drawing/2014/main" id="{2D6301DD-EF0F-6E90-2DE4-72BE79899E71}"/>
              </a:ext>
            </a:extLst>
          </p:cNvPr>
          <p:cNvSpPr txBox="1"/>
          <p:nvPr/>
        </p:nvSpPr>
        <p:spPr>
          <a:xfrm>
            <a:off x="5318686" y="2704477"/>
            <a:ext cx="5338353" cy="338554"/>
          </a:xfrm>
          <a:prstGeom prst="rect">
            <a:avLst/>
          </a:prstGeom>
          <a:noFill/>
        </p:spPr>
        <p:txBody>
          <a:bodyPr wrap="square" rtlCol="0">
            <a:spAutoFit/>
          </a:bodyPr>
          <a:lstStyle/>
          <a:p>
            <a:r>
              <a:rPr lang="en-US" sz="1600" dirty="0">
                <a:solidFill>
                  <a:srgbClr val="0070C0"/>
                </a:solidFill>
              </a:rPr>
              <a:t>Input General Subject</a:t>
            </a:r>
          </a:p>
        </p:txBody>
      </p:sp>
      <p:sp>
        <p:nvSpPr>
          <p:cNvPr id="12" name="TextBox 11">
            <a:extLst>
              <a:ext uri="{FF2B5EF4-FFF2-40B4-BE49-F238E27FC236}">
                <a16:creationId xmlns:a16="http://schemas.microsoft.com/office/drawing/2014/main" id="{FC4B1200-96B9-E5CA-D36A-DACAC3CAD4D2}"/>
              </a:ext>
            </a:extLst>
          </p:cNvPr>
          <p:cNvSpPr txBox="1"/>
          <p:nvPr/>
        </p:nvSpPr>
        <p:spPr>
          <a:xfrm>
            <a:off x="4018624" y="5839161"/>
            <a:ext cx="5338353" cy="338554"/>
          </a:xfrm>
          <a:prstGeom prst="rect">
            <a:avLst/>
          </a:prstGeom>
          <a:noFill/>
        </p:spPr>
        <p:txBody>
          <a:bodyPr wrap="square" rtlCol="0">
            <a:spAutoFit/>
          </a:bodyPr>
          <a:lstStyle/>
          <a:p>
            <a:r>
              <a:rPr lang="en-US" sz="1600" dirty="0">
                <a:solidFill>
                  <a:srgbClr val="0070C0"/>
                </a:solidFill>
              </a:rPr>
              <a:t>Once PCR r ECR is selected, click Save. </a:t>
            </a:r>
          </a:p>
        </p:txBody>
      </p:sp>
      <p:sp>
        <p:nvSpPr>
          <p:cNvPr id="13" name="TextBox 12">
            <a:extLst>
              <a:ext uri="{FF2B5EF4-FFF2-40B4-BE49-F238E27FC236}">
                <a16:creationId xmlns:a16="http://schemas.microsoft.com/office/drawing/2014/main" id="{692314EC-6F9A-A839-AFF5-558A9DE1D5C4}"/>
              </a:ext>
            </a:extLst>
          </p:cNvPr>
          <p:cNvSpPr txBox="1"/>
          <p:nvPr/>
        </p:nvSpPr>
        <p:spPr>
          <a:xfrm>
            <a:off x="4488717" y="3286691"/>
            <a:ext cx="6217920" cy="338554"/>
          </a:xfrm>
          <a:prstGeom prst="rect">
            <a:avLst/>
          </a:prstGeom>
          <a:noFill/>
        </p:spPr>
        <p:txBody>
          <a:bodyPr wrap="square" rtlCol="0">
            <a:spAutoFit/>
          </a:bodyPr>
          <a:lstStyle/>
          <a:p>
            <a:r>
              <a:rPr lang="en-US" sz="1600" dirty="0">
                <a:solidFill>
                  <a:srgbClr val="0070C0"/>
                </a:solidFill>
              </a:rPr>
              <a:t>Confirm if this is a PCR or ECR based on SQM Definitions listed below</a:t>
            </a:r>
          </a:p>
        </p:txBody>
      </p:sp>
      <p:cxnSp>
        <p:nvCxnSpPr>
          <p:cNvPr id="14" name="Straight Arrow Connector 13">
            <a:extLst>
              <a:ext uri="{FF2B5EF4-FFF2-40B4-BE49-F238E27FC236}">
                <a16:creationId xmlns:a16="http://schemas.microsoft.com/office/drawing/2014/main" id="{E9FCB2F9-AB2B-3F26-56B4-570322EC59FA}"/>
              </a:ext>
            </a:extLst>
          </p:cNvPr>
          <p:cNvCxnSpPr>
            <a:cxnSpLocks/>
          </p:cNvCxnSpPr>
          <p:nvPr/>
        </p:nvCxnSpPr>
        <p:spPr>
          <a:xfrm flipH="1">
            <a:off x="4029418" y="2147591"/>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52D1F9-77F6-CD0F-D810-D7FD29A58061}"/>
              </a:ext>
            </a:extLst>
          </p:cNvPr>
          <p:cNvCxnSpPr>
            <a:cxnSpLocks/>
          </p:cNvCxnSpPr>
          <p:nvPr/>
        </p:nvCxnSpPr>
        <p:spPr>
          <a:xfrm flipH="1">
            <a:off x="4675331" y="2895518"/>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16DF00-1AC3-F733-CD1F-ABB70253CE86}"/>
              </a:ext>
            </a:extLst>
          </p:cNvPr>
          <p:cNvCxnSpPr>
            <a:cxnSpLocks/>
          </p:cNvCxnSpPr>
          <p:nvPr/>
        </p:nvCxnSpPr>
        <p:spPr>
          <a:xfrm flipH="1">
            <a:off x="3885339" y="3450900"/>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1952B8-A871-F384-CAA2-FD932264A5DF}"/>
              </a:ext>
            </a:extLst>
          </p:cNvPr>
          <p:cNvCxnSpPr>
            <a:cxnSpLocks/>
          </p:cNvCxnSpPr>
          <p:nvPr/>
        </p:nvCxnSpPr>
        <p:spPr>
          <a:xfrm flipH="1">
            <a:off x="3448657" y="6027233"/>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32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a:t>
            </a:fld>
            <a:endParaRPr lang="en-US" dirty="0"/>
          </a:p>
        </p:txBody>
      </p:sp>
      <p:sp>
        <p:nvSpPr>
          <p:cNvPr id="2" name="Text Placeholder 1">
            <a:extLst>
              <a:ext uri="{FF2B5EF4-FFF2-40B4-BE49-F238E27FC236}">
                <a16:creationId xmlns:a16="http://schemas.microsoft.com/office/drawing/2014/main" id="{0EAD552B-2A61-FAA7-D15B-3AB4EEB6CF61}"/>
              </a:ext>
            </a:extLst>
          </p:cNvPr>
          <p:cNvSpPr txBox="1">
            <a:spLocks/>
          </p:cNvSpPr>
          <p:nvPr/>
        </p:nvSpPr>
        <p:spPr>
          <a:xfrm>
            <a:off x="1658983" y="1013914"/>
            <a:ext cx="8874034" cy="4830172"/>
          </a:xfrm>
          <a:prstGeom prst="rect">
            <a:avLst/>
          </a:prstGeom>
        </p:spPr>
        <p:txBody>
          <a:bodyPr>
            <a:normAutofit fontScale="85000" lnSpcReduction="20000"/>
          </a:bodyPr>
          <a:lstStyle>
            <a:lvl1pPr marL="173736" indent="-173736" algn="l" defTabSz="914400" rtl="0" eaLnBrk="1" latinLnBrk="0" hangingPunct="1">
              <a:lnSpc>
                <a:spcPct val="85000"/>
              </a:lnSpc>
              <a:spcBef>
                <a:spcPts val="1000"/>
              </a:spcBef>
              <a:buClr>
                <a:schemeClr val="accent2"/>
              </a:buClr>
              <a:buFont typeface="Arial" panose="020B0604020202020204" pitchFamily="34" charset="0"/>
              <a:buChar char="•"/>
              <a:defRPr sz="1800" b="0" i="0" kern="1200">
                <a:solidFill>
                  <a:schemeClr val="tx1"/>
                </a:solidFill>
                <a:latin typeface="Calibri" panose="020F0502020204030204" pitchFamily="34" charset="0"/>
                <a:ea typeface="Calibri" panose="020F0502020204030204" pitchFamily="34" charset="0"/>
                <a:cs typeface="+mn-cs"/>
              </a:defRPr>
            </a:lvl1pPr>
            <a:lvl2pPr marL="347472"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2pPr>
            <a:lvl3pPr marL="521208"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3pPr>
            <a:lvl4pPr marL="694944"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4pPr>
            <a:lvl5pPr marL="868680"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This presentation is an information training pack for the HYMH Change Request and Part Approval Submission Process. In an effort to better streamline communications with the supply base, we have created a new ECR, PCR and PA Submission Process within the Jaggaer system our Suppliers and HYMH Supply Chain Teams utilize.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While the system looks different, the functionality is the nearly the same, it’s easy to use and self-explanatory.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Change always has challenges and it’s typically with our ability to accept the need to learn a new way. With that said, we expect no functional or communication challenges with using the system. However, we do expect some system access challenges if Suppliers Do Not Maintain Contacts and Access within Jaggaer. Utilize the below procedure if you have any issues with system access or Quality Contacts.</a:t>
            </a:r>
          </a:p>
          <a:p>
            <a:pPr marL="0" indent="0">
              <a:buFont typeface="Arial" panose="020B0604020202020204" pitchFamily="34" charset="0"/>
              <a:buNone/>
            </a:pPr>
            <a:endParaRPr lang="en-GB" dirty="0"/>
          </a:p>
          <a:p>
            <a:pPr lvl="1"/>
            <a:r>
              <a:rPr lang="en-GB" sz="1600" dirty="0">
                <a:solidFill>
                  <a:srgbClr val="FF0000"/>
                </a:solidFill>
              </a:rPr>
              <a:t>If you company needs Access To Jaggaer – Contact your HYMH Commodity Manager          </a:t>
            </a:r>
          </a:p>
          <a:p>
            <a:pPr lvl="1"/>
            <a:r>
              <a:rPr lang="en-GB" sz="1600" dirty="0">
                <a:solidFill>
                  <a:srgbClr val="FF0000"/>
                </a:solidFill>
              </a:rPr>
              <a:t>Adding your companies Quality Contact to Jaggaer – Follow Training in Attached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following slides will guide you thru both the Supplier Quality Manual Requirements and the Jaggaer Process for submission. The guide will walk you thru ECR, PCR and PA Submission. You will notice common access methods, self-explanatory inputs, clear tracking of status and most importantly, both HYMH and the Supplier will receive email notifications each time there is an update to one of the submissions.</a:t>
            </a:r>
          </a:p>
          <a:p>
            <a:pPr marL="0" indent="0">
              <a:buFont typeface="Arial" panose="020B0604020202020204" pitchFamily="34" charset="0"/>
              <a:buNone/>
            </a:pPr>
            <a:endParaRPr lang="en-GB" dirty="0">
              <a:solidFill>
                <a:srgbClr val="FF0000"/>
              </a:solidFill>
            </a:endParaRPr>
          </a:p>
          <a:p>
            <a:pPr marL="0" indent="0">
              <a:buFont typeface="Arial" panose="020B0604020202020204" pitchFamily="34" charset="0"/>
              <a:buNone/>
            </a:pPr>
            <a:r>
              <a:rPr lang="en-GB" dirty="0">
                <a:solidFill>
                  <a:srgbClr val="FF0000"/>
                </a:solidFill>
              </a:rPr>
              <a:t>Note: When in doubt, pick up the phone. Contact your HYMH SQE, QE, QA, Commodity Manager or Supply Chain Associate. One of us will always help guide you to the correct person or method of resolution.  Access challenges with Jaggaer or any other HYMH System is no excuse for not communicating or following procedures.</a:t>
            </a:r>
          </a:p>
          <a:p>
            <a:pPr marL="0" indent="0">
              <a:buFont typeface="Arial" panose="020B0604020202020204" pitchFamily="34" charset="0"/>
              <a:buNone/>
            </a:pPr>
            <a:endParaRPr lang="en-GB" dirty="0"/>
          </a:p>
        </p:txBody>
      </p:sp>
      <p:sp>
        <p:nvSpPr>
          <p:cNvPr id="3" name="Title 2">
            <a:extLst>
              <a:ext uri="{FF2B5EF4-FFF2-40B4-BE49-F238E27FC236}">
                <a16:creationId xmlns:a16="http://schemas.microsoft.com/office/drawing/2014/main" id="{26C2B92F-FE01-159E-234F-83B407B69AF0}"/>
              </a:ext>
            </a:extLst>
          </p:cNvPr>
          <p:cNvSpPr txBox="1">
            <a:spLocks/>
          </p:cNvSpPr>
          <p:nvPr/>
        </p:nvSpPr>
        <p:spPr>
          <a:xfrm>
            <a:off x="1148429" y="158730"/>
            <a:ext cx="10173017" cy="614054"/>
          </a:xfrm>
          <a:prstGeom prst="rect">
            <a:avLst/>
          </a:prstGeom>
        </p:spPr>
        <p:txBody>
          <a:bodyPr vert="horz" lIns="0" tIns="0" rIns="0" bIns="0" rtlCol="0" anchor="b" anchorCtr="0">
            <a:normAutofit fontScale="85000" lnSpcReduction="1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GB" dirty="0"/>
              <a:t>Jaggaer ECR / PCR and PA Submission</a:t>
            </a:r>
          </a:p>
        </p:txBody>
      </p:sp>
      <p:sp>
        <p:nvSpPr>
          <p:cNvPr id="6" name="TextBox 5">
            <a:extLst>
              <a:ext uri="{FF2B5EF4-FFF2-40B4-BE49-F238E27FC236}">
                <a16:creationId xmlns:a16="http://schemas.microsoft.com/office/drawing/2014/main" id="{391DA059-F424-ABCA-087B-073D5396C5BE}"/>
              </a:ext>
            </a:extLst>
          </p:cNvPr>
          <p:cNvSpPr txBox="1"/>
          <p:nvPr/>
        </p:nvSpPr>
        <p:spPr>
          <a:xfrm>
            <a:off x="1658983" y="5779985"/>
            <a:ext cx="8612155" cy="369332"/>
          </a:xfrm>
          <a:prstGeom prst="rect">
            <a:avLst/>
          </a:prstGeom>
        </p:spPr>
        <p:txBody>
          <a:bodyPr vert="horz">
            <a:normAutofit/>
          </a:bodyPr>
          <a:lstStyle>
            <a:lvl1pPr indent="0">
              <a:lnSpc>
                <a:spcPct val="90000"/>
              </a:lnSpc>
              <a:spcBef>
                <a:spcPts val="600"/>
              </a:spcBef>
              <a:buSzPct val="100000"/>
              <a:buFontTx/>
              <a:buNone/>
              <a:defRPr baseline="0">
                <a:solidFill>
                  <a:schemeClr val="tx1">
                    <a:lumMod val="85000"/>
                    <a:lumOff val="15000"/>
                  </a:schemeClr>
                </a:solidFill>
                <a:latin typeface="Calibri"/>
                <a:cs typeface="Calibri"/>
              </a:defRPr>
            </a:lvl1pPr>
            <a:lvl2pPr marL="720000" lvl="1" indent="-360000">
              <a:lnSpc>
                <a:spcPct val="90000"/>
              </a:lnSpc>
              <a:spcBef>
                <a:spcPts val="600"/>
              </a:spcBef>
              <a:buSzPct val="100000"/>
              <a:buFont typeface="Arial" panose="020B0604020202020204" pitchFamily="34" charset="0"/>
              <a:buChar char="•"/>
              <a:defRPr sz="1600">
                <a:solidFill>
                  <a:srgbClr val="FF0000"/>
                </a:solidFill>
                <a:latin typeface="Calibri"/>
                <a:cs typeface="Calibri"/>
              </a:defRPr>
            </a:lvl2pPr>
            <a:lvl3pPr marL="1080000" indent="-360000">
              <a:lnSpc>
                <a:spcPct val="90000"/>
              </a:lnSpc>
              <a:spcBef>
                <a:spcPts val="600"/>
              </a:spcBef>
              <a:buSzPct val="100000"/>
              <a:buFontTx/>
              <a:buBlip>
                <a:blip r:embed="rId2"/>
              </a:buBlip>
              <a:defRPr sz="2000">
                <a:solidFill>
                  <a:schemeClr val="tx1">
                    <a:lumMod val="85000"/>
                    <a:lumOff val="15000"/>
                  </a:schemeClr>
                </a:solidFill>
                <a:latin typeface="Calibri"/>
                <a:cs typeface="Calibri"/>
              </a:defRPr>
            </a:lvl3pPr>
            <a:lvl4pPr marL="1440000" indent="-360000">
              <a:lnSpc>
                <a:spcPct val="90000"/>
              </a:lnSpc>
              <a:spcBef>
                <a:spcPts val="600"/>
              </a:spcBef>
              <a:buSzPct val="100000"/>
              <a:buFontTx/>
              <a:buBlip>
                <a:blip r:embed="rId2"/>
              </a:buBlip>
              <a:defRPr>
                <a:solidFill>
                  <a:schemeClr val="tx1">
                    <a:lumMod val="85000"/>
                    <a:lumOff val="15000"/>
                  </a:schemeClr>
                </a:solidFill>
                <a:latin typeface="Calibri"/>
                <a:cs typeface="Calibri"/>
              </a:defRPr>
            </a:lvl4pPr>
            <a:lvl5pPr marL="1800000" indent="-360000">
              <a:lnSpc>
                <a:spcPct val="90000"/>
              </a:lnSpc>
              <a:spcBef>
                <a:spcPts val="600"/>
              </a:spcBef>
              <a:buSzPct val="100000"/>
              <a:buFontTx/>
              <a:buBlip>
                <a:blip r:embed="rId2"/>
              </a:buBlip>
              <a:defRPr sz="2400">
                <a:solidFill>
                  <a:schemeClr val="tx1">
                    <a:lumMod val="85000"/>
                    <a:lumOff val="15000"/>
                  </a:schemeClr>
                </a:solidFill>
                <a:latin typeface="Calibri"/>
                <a:cs typeface="Calibri"/>
              </a:defRPr>
            </a:lvl5pPr>
            <a:lvl6pPr marL="1800000" indent="0">
              <a:lnSpc>
                <a:spcPct val="90000"/>
              </a:lnSpc>
              <a:spcBef>
                <a:spcPts val="600"/>
              </a:spcBef>
              <a:buSzPct val="100000"/>
              <a:buFontTx/>
              <a:buNone/>
              <a:defRPr sz="2400">
                <a:solidFill>
                  <a:schemeClr val="tx1">
                    <a:lumMod val="85000"/>
                    <a:lumOff val="15000"/>
                  </a:schemeClr>
                </a:solidFill>
                <a:latin typeface="Calibri"/>
                <a:cs typeface="Calibri"/>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Wingdings" panose="05000000000000000000" pitchFamily="2" charset="2"/>
              <a:buChar char="Ø"/>
            </a:pPr>
            <a:r>
              <a:rPr lang="en-US" sz="1500" dirty="0"/>
              <a:t>HYMH users needing access, please follow DCN 21105. </a:t>
            </a:r>
          </a:p>
        </p:txBody>
      </p:sp>
      <p:graphicFrame>
        <p:nvGraphicFramePr>
          <p:cNvPr id="7" name="Object 6">
            <a:extLst>
              <a:ext uri="{FF2B5EF4-FFF2-40B4-BE49-F238E27FC236}">
                <a16:creationId xmlns:a16="http://schemas.microsoft.com/office/drawing/2014/main" id="{5BB5B0A0-C2D2-E930-95D2-811CE236B2D5}"/>
              </a:ext>
            </a:extLst>
          </p:cNvPr>
          <p:cNvGraphicFramePr>
            <a:graphicFrameLocks noChangeAspect="1"/>
          </p:cNvGraphicFramePr>
          <p:nvPr>
            <p:extLst>
              <p:ext uri="{D42A27DB-BD31-4B8C-83A1-F6EECF244321}">
                <p14:modId xmlns:p14="http://schemas.microsoft.com/office/powerpoint/2010/main" val="2158449306"/>
              </p:ext>
            </p:extLst>
          </p:nvPr>
        </p:nvGraphicFramePr>
        <p:xfrm>
          <a:off x="8456179" y="3185368"/>
          <a:ext cx="2962275" cy="514350"/>
        </p:xfrm>
        <a:graphic>
          <a:graphicData uri="http://schemas.openxmlformats.org/presentationml/2006/ole">
            <mc:AlternateContent xmlns:mc="http://schemas.openxmlformats.org/markup-compatibility/2006">
              <mc:Choice xmlns:v="urn:schemas-microsoft-com:vml" Requires="v">
                <p:oleObj name="Packager Shell Object" showAsIcon="1" r:id="rId3" imgW="2962231" imgH="514350" progId="Package">
                  <p:embed/>
                </p:oleObj>
              </mc:Choice>
              <mc:Fallback>
                <p:oleObj name="Packager Shell Object" showAsIcon="1" r:id="rId3" imgW="2962231" imgH="514350" progId="Package">
                  <p:embed/>
                  <p:pic>
                    <p:nvPicPr>
                      <p:cNvPr id="7" name="Object 6">
                        <a:extLst>
                          <a:ext uri="{FF2B5EF4-FFF2-40B4-BE49-F238E27FC236}">
                            <a16:creationId xmlns:a16="http://schemas.microsoft.com/office/drawing/2014/main" id="{3DF25799-B699-446D-1284-C64BA830835B}"/>
                          </a:ext>
                        </a:extLst>
                      </p:cNvPr>
                      <p:cNvPicPr/>
                      <p:nvPr/>
                    </p:nvPicPr>
                    <p:blipFill>
                      <a:blip r:embed="rId4"/>
                      <a:stretch>
                        <a:fillRect/>
                      </a:stretch>
                    </p:blipFill>
                    <p:spPr>
                      <a:xfrm>
                        <a:off x="8456179" y="3185368"/>
                        <a:ext cx="2962275" cy="51435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67679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20</a:t>
            </a:fld>
            <a:endParaRPr lang="en-US" dirty="0"/>
          </a:p>
        </p:txBody>
      </p:sp>
      <p:pic>
        <p:nvPicPr>
          <p:cNvPr id="2" name="Picture 1">
            <a:extLst>
              <a:ext uri="{FF2B5EF4-FFF2-40B4-BE49-F238E27FC236}">
                <a16:creationId xmlns:a16="http://schemas.microsoft.com/office/drawing/2014/main" id="{7A156D8F-3DFC-E0B7-BFF0-30C05AC59FBD}"/>
              </a:ext>
            </a:extLst>
          </p:cNvPr>
          <p:cNvPicPr>
            <a:picLocks noChangeAspect="1"/>
          </p:cNvPicPr>
          <p:nvPr/>
        </p:nvPicPr>
        <p:blipFill>
          <a:blip r:embed="rId2"/>
          <a:stretch>
            <a:fillRect/>
          </a:stretch>
        </p:blipFill>
        <p:spPr>
          <a:xfrm>
            <a:off x="1878844" y="2130879"/>
            <a:ext cx="6777304" cy="4062056"/>
          </a:xfrm>
          <a:prstGeom prst="rect">
            <a:avLst/>
          </a:prstGeom>
        </p:spPr>
      </p:pic>
      <p:sp>
        <p:nvSpPr>
          <p:cNvPr id="5" name="TextBox 4">
            <a:extLst>
              <a:ext uri="{FF2B5EF4-FFF2-40B4-BE49-F238E27FC236}">
                <a16:creationId xmlns:a16="http://schemas.microsoft.com/office/drawing/2014/main" id="{0FD5B6E2-BB1D-27C9-13A5-5BF760DC5191}"/>
              </a:ext>
            </a:extLst>
          </p:cNvPr>
          <p:cNvSpPr txBox="1"/>
          <p:nvPr/>
        </p:nvSpPr>
        <p:spPr>
          <a:xfrm>
            <a:off x="4178370" y="1225931"/>
            <a:ext cx="6374260"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sp>
        <p:nvSpPr>
          <p:cNvPr id="6" name="TextBox 5">
            <a:extLst>
              <a:ext uri="{FF2B5EF4-FFF2-40B4-BE49-F238E27FC236}">
                <a16:creationId xmlns:a16="http://schemas.microsoft.com/office/drawing/2014/main" id="{9B3D3CC6-B118-C47B-DD9F-B858E16C71E0}"/>
              </a:ext>
            </a:extLst>
          </p:cNvPr>
          <p:cNvSpPr txBox="1"/>
          <p:nvPr/>
        </p:nvSpPr>
        <p:spPr>
          <a:xfrm>
            <a:off x="5790527" y="3402258"/>
            <a:ext cx="244157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Describe change content</a:t>
            </a:r>
          </a:p>
        </p:txBody>
      </p:sp>
      <p:sp>
        <p:nvSpPr>
          <p:cNvPr id="7" name="TextBox 6">
            <a:extLst>
              <a:ext uri="{FF2B5EF4-FFF2-40B4-BE49-F238E27FC236}">
                <a16:creationId xmlns:a16="http://schemas.microsoft.com/office/drawing/2014/main" id="{F16ABC73-9ADE-B7AD-77AB-3055DAED08E5}"/>
              </a:ext>
            </a:extLst>
          </p:cNvPr>
          <p:cNvSpPr txBox="1"/>
          <p:nvPr/>
        </p:nvSpPr>
        <p:spPr>
          <a:xfrm>
            <a:off x="6894757" y="2474373"/>
            <a:ext cx="3759757" cy="523220"/>
          </a:xfrm>
          <a:prstGeom prst="rect">
            <a:avLst/>
          </a:prstGeom>
          <a:noFill/>
        </p:spPr>
        <p:txBody>
          <a:bodyPr wrap="square" rtlCol="0">
            <a:spAutoFit/>
          </a:bodyPr>
          <a:lstStyle/>
          <a:p>
            <a:r>
              <a:rPr lang="en-US" sz="1400" dirty="0">
                <a:solidFill>
                  <a:srgbClr val="0070C0"/>
                </a:solidFill>
              </a:rPr>
              <a:t>Some sections will auto populate based on your Jaggaer credentials and previous inputs</a:t>
            </a:r>
          </a:p>
        </p:txBody>
      </p:sp>
      <p:sp>
        <p:nvSpPr>
          <p:cNvPr id="8" name="Title 4">
            <a:extLst>
              <a:ext uri="{FF2B5EF4-FFF2-40B4-BE49-F238E27FC236}">
                <a16:creationId xmlns:a16="http://schemas.microsoft.com/office/drawing/2014/main" id="{650BB0F3-AAB2-2584-5673-8C4D3C1EE4FE}"/>
              </a:ext>
            </a:extLst>
          </p:cNvPr>
          <p:cNvSpPr txBox="1">
            <a:spLocks/>
          </p:cNvSpPr>
          <p:nvPr/>
        </p:nvSpPr>
        <p:spPr>
          <a:xfrm>
            <a:off x="3011487" y="283413"/>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9" name="TextBox 8">
            <a:extLst>
              <a:ext uri="{FF2B5EF4-FFF2-40B4-BE49-F238E27FC236}">
                <a16:creationId xmlns:a16="http://schemas.microsoft.com/office/drawing/2014/main" id="{9B790AFC-5D17-BFA0-E815-1DDAE530FFFE}"/>
              </a:ext>
            </a:extLst>
          </p:cNvPr>
          <p:cNvSpPr txBox="1"/>
          <p:nvPr/>
        </p:nvSpPr>
        <p:spPr>
          <a:xfrm>
            <a:off x="7221026" y="4284719"/>
            <a:ext cx="2781208" cy="307777"/>
          </a:xfrm>
          <a:prstGeom prst="rect">
            <a:avLst/>
          </a:prstGeom>
          <a:noFill/>
        </p:spPr>
        <p:txBody>
          <a:bodyPr wrap="square" rtlCol="0">
            <a:spAutoFit/>
          </a:bodyPr>
          <a:lstStyle/>
          <a:p>
            <a:r>
              <a:rPr lang="en-US" sz="1400" dirty="0">
                <a:solidFill>
                  <a:srgbClr val="0070C0"/>
                </a:solidFill>
              </a:rPr>
              <a:t>Check off on change category</a:t>
            </a:r>
          </a:p>
        </p:txBody>
      </p:sp>
      <p:sp>
        <p:nvSpPr>
          <p:cNvPr id="10" name="TextBox 9">
            <a:extLst>
              <a:ext uri="{FF2B5EF4-FFF2-40B4-BE49-F238E27FC236}">
                <a16:creationId xmlns:a16="http://schemas.microsoft.com/office/drawing/2014/main" id="{31B1DBFC-02C3-272B-BD7A-ABD494767E83}"/>
              </a:ext>
            </a:extLst>
          </p:cNvPr>
          <p:cNvSpPr txBox="1"/>
          <p:nvPr/>
        </p:nvSpPr>
        <p:spPr>
          <a:xfrm>
            <a:off x="3371561" y="5213037"/>
            <a:ext cx="6019827" cy="307777"/>
          </a:xfrm>
          <a:prstGeom prst="rect">
            <a:avLst/>
          </a:prstGeom>
          <a:noFill/>
        </p:spPr>
        <p:txBody>
          <a:bodyPr wrap="square" rtlCol="0">
            <a:spAutoFit/>
          </a:bodyPr>
          <a:lstStyle/>
          <a:p>
            <a:r>
              <a:rPr lang="en-US" sz="1400" dirty="0">
                <a:solidFill>
                  <a:srgbClr val="0070C0"/>
                </a:solidFill>
              </a:rPr>
              <a:t>Input Part # information. </a:t>
            </a:r>
            <a:r>
              <a:rPr lang="en-US" sz="1400" dirty="0">
                <a:solidFill>
                  <a:srgbClr val="FF0000"/>
                </a:solidFill>
              </a:rPr>
              <a:t>Clicking [+++] will allow for input of multiple part #’s</a:t>
            </a:r>
          </a:p>
        </p:txBody>
      </p:sp>
      <p:sp>
        <p:nvSpPr>
          <p:cNvPr id="11" name="Rectangle 10">
            <a:extLst>
              <a:ext uri="{FF2B5EF4-FFF2-40B4-BE49-F238E27FC236}">
                <a16:creationId xmlns:a16="http://schemas.microsoft.com/office/drawing/2014/main" id="{161D5BA8-C58E-DD7C-7AA9-C63530267836}"/>
              </a:ext>
            </a:extLst>
          </p:cNvPr>
          <p:cNvSpPr/>
          <p:nvPr/>
        </p:nvSpPr>
        <p:spPr>
          <a:xfrm>
            <a:off x="3322788" y="5810062"/>
            <a:ext cx="481441" cy="191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691E0A-F4B1-5A8B-8890-924CABB74C4E}"/>
              </a:ext>
            </a:extLst>
          </p:cNvPr>
          <p:cNvSpPr txBox="1"/>
          <p:nvPr/>
        </p:nvSpPr>
        <p:spPr>
          <a:xfrm>
            <a:off x="3876061" y="5750156"/>
            <a:ext cx="4851919"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 more part numbers.</a:t>
            </a:r>
          </a:p>
        </p:txBody>
      </p:sp>
      <p:pic>
        <p:nvPicPr>
          <p:cNvPr id="13" name="Picture 12">
            <a:extLst>
              <a:ext uri="{FF2B5EF4-FFF2-40B4-BE49-F238E27FC236}">
                <a16:creationId xmlns:a16="http://schemas.microsoft.com/office/drawing/2014/main" id="{05AB60A8-B902-81F4-C2B4-4E38A46ED068}"/>
              </a:ext>
            </a:extLst>
          </p:cNvPr>
          <p:cNvPicPr>
            <a:picLocks noChangeAspect="1"/>
          </p:cNvPicPr>
          <p:nvPr/>
        </p:nvPicPr>
        <p:blipFill>
          <a:blip r:embed="rId3"/>
          <a:stretch>
            <a:fillRect/>
          </a:stretch>
        </p:blipFill>
        <p:spPr>
          <a:xfrm>
            <a:off x="1895417" y="907634"/>
            <a:ext cx="2282954" cy="1223245"/>
          </a:xfrm>
          <a:prstGeom prst="rect">
            <a:avLst/>
          </a:prstGeom>
        </p:spPr>
      </p:pic>
    </p:spTree>
    <p:extLst>
      <p:ext uri="{BB962C8B-B14F-4D97-AF65-F5344CB8AC3E}">
        <p14:creationId xmlns:p14="http://schemas.microsoft.com/office/powerpoint/2010/main" val="60743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21</a:t>
            </a:fld>
            <a:endParaRPr lang="en-US" dirty="0"/>
          </a:p>
        </p:txBody>
      </p:sp>
      <p:pic>
        <p:nvPicPr>
          <p:cNvPr id="2" name="Picture 1">
            <a:extLst>
              <a:ext uri="{FF2B5EF4-FFF2-40B4-BE49-F238E27FC236}">
                <a16:creationId xmlns:a16="http://schemas.microsoft.com/office/drawing/2014/main" id="{B1A2F558-79E4-7101-A51E-02B131C468B9}"/>
              </a:ext>
            </a:extLst>
          </p:cNvPr>
          <p:cNvPicPr>
            <a:picLocks noChangeAspect="1"/>
          </p:cNvPicPr>
          <p:nvPr/>
        </p:nvPicPr>
        <p:blipFill>
          <a:blip r:embed="rId2"/>
          <a:stretch>
            <a:fillRect/>
          </a:stretch>
        </p:blipFill>
        <p:spPr>
          <a:xfrm>
            <a:off x="1602449" y="785222"/>
            <a:ext cx="7301835" cy="5334063"/>
          </a:xfrm>
          <a:prstGeom prst="rect">
            <a:avLst/>
          </a:prstGeom>
        </p:spPr>
      </p:pic>
      <p:sp>
        <p:nvSpPr>
          <p:cNvPr id="5" name="TextBox 4">
            <a:extLst>
              <a:ext uri="{FF2B5EF4-FFF2-40B4-BE49-F238E27FC236}">
                <a16:creationId xmlns:a16="http://schemas.microsoft.com/office/drawing/2014/main" id="{F223F094-48EC-30A0-F6E4-BB6A0FEF737E}"/>
              </a:ext>
            </a:extLst>
          </p:cNvPr>
          <p:cNvSpPr txBox="1"/>
          <p:nvPr/>
        </p:nvSpPr>
        <p:spPr>
          <a:xfrm>
            <a:off x="4566572" y="785222"/>
            <a:ext cx="6042350" cy="307777"/>
          </a:xfrm>
          <a:prstGeom prst="rect">
            <a:avLst/>
          </a:prstGeom>
          <a:noFill/>
        </p:spPr>
        <p:txBody>
          <a:bodyPr wrap="square" rtlCol="0">
            <a:spAutoFit/>
          </a:bodyPr>
          <a:lstStyle/>
          <a:p>
            <a:r>
              <a:rPr lang="en-US" sz="1400" dirty="0">
                <a:solidFill>
                  <a:srgbClr val="0070C0"/>
                </a:solidFill>
              </a:rPr>
              <a:t>Yes or No? </a:t>
            </a:r>
            <a:r>
              <a:rPr lang="en-US" sz="1400" b="1" dirty="0">
                <a:solidFill>
                  <a:srgbClr val="0070C0"/>
                </a:solidFill>
              </a:rPr>
              <a:t>If Yes</a:t>
            </a:r>
            <a:r>
              <a:rPr lang="en-US" sz="1400" dirty="0">
                <a:solidFill>
                  <a:srgbClr val="0070C0"/>
                </a:solidFill>
              </a:rPr>
              <a:t>, inputs are required to document the </a:t>
            </a:r>
            <a:r>
              <a:rPr lang="en-US" sz="1400" b="1" dirty="0">
                <a:solidFill>
                  <a:srgbClr val="0070C0"/>
                </a:solidFill>
              </a:rPr>
              <a:t>current and new locations</a:t>
            </a:r>
          </a:p>
        </p:txBody>
      </p:sp>
      <p:sp>
        <p:nvSpPr>
          <p:cNvPr id="6" name="Title 4">
            <a:extLst>
              <a:ext uri="{FF2B5EF4-FFF2-40B4-BE49-F238E27FC236}">
                <a16:creationId xmlns:a16="http://schemas.microsoft.com/office/drawing/2014/main" id="{3A0896E3-E58F-330C-13D3-88134526DF11}"/>
              </a:ext>
            </a:extLst>
          </p:cNvPr>
          <p:cNvSpPr txBox="1">
            <a:spLocks/>
          </p:cNvSpPr>
          <p:nvPr/>
        </p:nvSpPr>
        <p:spPr>
          <a:xfrm>
            <a:off x="3011487" y="99403"/>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7" name="TextBox 6">
            <a:extLst>
              <a:ext uri="{FF2B5EF4-FFF2-40B4-BE49-F238E27FC236}">
                <a16:creationId xmlns:a16="http://schemas.microsoft.com/office/drawing/2014/main" id="{C2A75543-D612-68D1-2834-FB20C1A19113}"/>
              </a:ext>
            </a:extLst>
          </p:cNvPr>
          <p:cNvSpPr txBox="1"/>
          <p:nvPr/>
        </p:nvSpPr>
        <p:spPr>
          <a:xfrm>
            <a:off x="7051293" y="1353401"/>
            <a:ext cx="2055223" cy="523220"/>
          </a:xfrm>
          <a:prstGeom prst="rect">
            <a:avLst/>
          </a:prstGeom>
          <a:noFill/>
        </p:spPr>
        <p:txBody>
          <a:bodyPr wrap="square" rtlCol="0">
            <a:spAutoFit/>
          </a:bodyPr>
          <a:lstStyle/>
          <a:p>
            <a:r>
              <a:rPr lang="en-US" sz="1400" dirty="0">
                <a:solidFill>
                  <a:srgbClr val="0070C0"/>
                </a:solidFill>
              </a:rPr>
              <a:t>HYMH Locations Impacted</a:t>
            </a:r>
          </a:p>
        </p:txBody>
      </p:sp>
      <p:sp>
        <p:nvSpPr>
          <p:cNvPr id="8" name="TextBox 7">
            <a:extLst>
              <a:ext uri="{FF2B5EF4-FFF2-40B4-BE49-F238E27FC236}">
                <a16:creationId xmlns:a16="http://schemas.microsoft.com/office/drawing/2014/main" id="{8C56C79C-FC9D-E799-6F51-4D6F03D2DC34}"/>
              </a:ext>
            </a:extLst>
          </p:cNvPr>
          <p:cNvSpPr txBox="1"/>
          <p:nvPr/>
        </p:nvSpPr>
        <p:spPr>
          <a:xfrm>
            <a:off x="6082019" y="2279940"/>
            <a:ext cx="4535492" cy="954107"/>
          </a:xfrm>
          <a:prstGeom prst="rect">
            <a:avLst/>
          </a:prstGeom>
          <a:noFill/>
        </p:spPr>
        <p:txBody>
          <a:bodyPr wrap="square" rtlCol="0">
            <a:spAutoFit/>
          </a:bodyPr>
          <a:lstStyle/>
          <a:p>
            <a:r>
              <a:rPr lang="en-US" sz="1400" dirty="0">
                <a:solidFill>
                  <a:srgbClr val="0070C0"/>
                </a:solidFill>
              </a:rPr>
              <a:t>Confirm if any cost increase.</a:t>
            </a:r>
          </a:p>
          <a:p>
            <a:r>
              <a:rPr lang="en-US" sz="1400" dirty="0">
                <a:solidFill>
                  <a:srgbClr val="0070C0"/>
                </a:solidFill>
              </a:rPr>
              <a:t>If any cost increase is expected, you must first gain approval from your HYMH Commodity Manager and attach approval to the PCR</a:t>
            </a:r>
          </a:p>
        </p:txBody>
      </p:sp>
      <p:sp>
        <p:nvSpPr>
          <p:cNvPr id="9" name="TextBox 8">
            <a:extLst>
              <a:ext uri="{FF2B5EF4-FFF2-40B4-BE49-F238E27FC236}">
                <a16:creationId xmlns:a16="http://schemas.microsoft.com/office/drawing/2014/main" id="{95A632BF-7B3A-487E-B279-0F2D30D666F2}"/>
              </a:ext>
            </a:extLst>
          </p:cNvPr>
          <p:cNvSpPr txBox="1"/>
          <p:nvPr/>
        </p:nvSpPr>
        <p:spPr>
          <a:xfrm>
            <a:off x="4640237" y="3329606"/>
            <a:ext cx="5908454" cy="307777"/>
          </a:xfrm>
          <a:prstGeom prst="rect">
            <a:avLst/>
          </a:prstGeom>
          <a:noFill/>
        </p:spPr>
        <p:txBody>
          <a:bodyPr wrap="square" rtlCol="0">
            <a:spAutoFit/>
          </a:bodyPr>
          <a:lstStyle/>
          <a:p>
            <a:r>
              <a:rPr lang="en-US" sz="1400" dirty="0">
                <a:solidFill>
                  <a:srgbClr val="0070C0"/>
                </a:solidFill>
              </a:rPr>
              <a:t>&lt;90 Days = Urgent. Call SQE/Procurement directly in addition to PCR</a:t>
            </a:r>
          </a:p>
        </p:txBody>
      </p:sp>
      <p:sp>
        <p:nvSpPr>
          <p:cNvPr id="10" name="TextBox 9">
            <a:extLst>
              <a:ext uri="{FF2B5EF4-FFF2-40B4-BE49-F238E27FC236}">
                <a16:creationId xmlns:a16="http://schemas.microsoft.com/office/drawing/2014/main" id="{F51C8513-AD1A-900D-03B8-9FA598455583}"/>
              </a:ext>
            </a:extLst>
          </p:cNvPr>
          <p:cNvSpPr txBox="1"/>
          <p:nvPr/>
        </p:nvSpPr>
        <p:spPr>
          <a:xfrm>
            <a:off x="5281360" y="3937359"/>
            <a:ext cx="4435012" cy="307777"/>
          </a:xfrm>
          <a:prstGeom prst="rect">
            <a:avLst/>
          </a:prstGeom>
          <a:noFill/>
        </p:spPr>
        <p:txBody>
          <a:bodyPr wrap="square" rtlCol="0">
            <a:spAutoFit/>
          </a:bodyPr>
          <a:lstStyle/>
          <a:p>
            <a:r>
              <a:rPr lang="en-US" sz="1400" dirty="0">
                <a:solidFill>
                  <a:srgbClr val="0070C0"/>
                </a:solidFill>
              </a:rPr>
              <a:t>Attach required Plan and Validation results required</a:t>
            </a:r>
          </a:p>
        </p:txBody>
      </p:sp>
      <p:sp>
        <p:nvSpPr>
          <p:cNvPr id="11" name="TextBox 10">
            <a:extLst>
              <a:ext uri="{FF2B5EF4-FFF2-40B4-BE49-F238E27FC236}">
                <a16:creationId xmlns:a16="http://schemas.microsoft.com/office/drawing/2014/main" id="{AED3560C-BB4E-EE66-2C97-58A1328B97B9}"/>
              </a:ext>
            </a:extLst>
          </p:cNvPr>
          <p:cNvSpPr txBox="1"/>
          <p:nvPr/>
        </p:nvSpPr>
        <p:spPr>
          <a:xfrm>
            <a:off x="6379113" y="4715506"/>
            <a:ext cx="4041641" cy="523220"/>
          </a:xfrm>
          <a:prstGeom prst="rect">
            <a:avLst/>
          </a:prstGeom>
          <a:noFill/>
        </p:spPr>
        <p:txBody>
          <a:bodyPr wrap="square" rtlCol="0">
            <a:spAutoFit/>
          </a:bodyPr>
          <a:lstStyle/>
          <a:p>
            <a:r>
              <a:rPr lang="en-US" sz="1400" dirty="0">
                <a:solidFill>
                  <a:srgbClr val="0070C0"/>
                </a:solidFill>
              </a:rPr>
              <a:t>Document identification method and other special notes</a:t>
            </a:r>
          </a:p>
        </p:txBody>
      </p:sp>
    </p:spTree>
    <p:extLst>
      <p:ext uri="{BB962C8B-B14F-4D97-AF65-F5344CB8AC3E}">
        <p14:creationId xmlns:p14="http://schemas.microsoft.com/office/powerpoint/2010/main" val="8214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22</a:t>
            </a:fld>
            <a:endParaRPr lang="en-US" dirty="0"/>
          </a:p>
        </p:txBody>
      </p:sp>
      <p:pic>
        <p:nvPicPr>
          <p:cNvPr id="2" name="Picture 1">
            <a:extLst>
              <a:ext uri="{FF2B5EF4-FFF2-40B4-BE49-F238E27FC236}">
                <a16:creationId xmlns:a16="http://schemas.microsoft.com/office/drawing/2014/main" id="{3BE8571E-F695-3E87-F864-69231A67ED68}"/>
              </a:ext>
            </a:extLst>
          </p:cNvPr>
          <p:cNvPicPr>
            <a:picLocks noChangeAspect="1"/>
          </p:cNvPicPr>
          <p:nvPr/>
        </p:nvPicPr>
        <p:blipFill>
          <a:blip r:embed="rId2"/>
          <a:stretch>
            <a:fillRect/>
          </a:stretch>
        </p:blipFill>
        <p:spPr>
          <a:xfrm>
            <a:off x="1680001" y="1388262"/>
            <a:ext cx="6472837" cy="3349824"/>
          </a:xfrm>
          <a:prstGeom prst="rect">
            <a:avLst/>
          </a:prstGeom>
        </p:spPr>
      </p:pic>
      <p:sp>
        <p:nvSpPr>
          <p:cNvPr id="5" name="Title 4">
            <a:extLst>
              <a:ext uri="{FF2B5EF4-FFF2-40B4-BE49-F238E27FC236}">
                <a16:creationId xmlns:a16="http://schemas.microsoft.com/office/drawing/2014/main" id="{29AFB34E-36E3-BDA4-5F0C-B834101D82FF}"/>
              </a:ext>
            </a:extLst>
          </p:cNvPr>
          <p:cNvSpPr txBox="1">
            <a:spLocks/>
          </p:cNvSpPr>
          <p:nvPr/>
        </p:nvSpPr>
        <p:spPr>
          <a:xfrm>
            <a:off x="3011487" y="322010"/>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6" name="TextBox 5">
            <a:extLst>
              <a:ext uri="{FF2B5EF4-FFF2-40B4-BE49-F238E27FC236}">
                <a16:creationId xmlns:a16="http://schemas.microsoft.com/office/drawing/2014/main" id="{1C3F0A26-1DC6-5A31-8595-6FA619AB7C92}"/>
              </a:ext>
            </a:extLst>
          </p:cNvPr>
          <p:cNvSpPr txBox="1"/>
          <p:nvPr/>
        </p:nvSpPr>
        <p:spPr>
          <a:xfrm>
            <a:off x="4690594" y="3932053"/>
            <a:ext cx="4450080" cy="738664"/>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Submit to HYMH or Save as Draft selection just indicates where the final Save sends the PCR</a:t>
            </a:r>
          </a:p>
        </p:txBody>
      </p:sp>
      <p:sp>
        <p:nvSpPr>
          <p:cNvPr id="7" name="TextBox 6">
            <a:extLst>
              <a:ext uri="{FF2B5EF4-FFF2-40B4-BE49-F238E27FC236}">
                <a16:creationId xmlns:a16="http://schemas.microsoft.com/office/drawing/2014/main" id="{B3AD79C8-1AA8-5DE3-86E4-454BBA7D459A}"/>
              </a:ext>
            </a:extLst>
          </p:cNvPr>
          <p:cNvSpPr txBox="1"/>
          <p:nvPr/>
        </p:nvSpPr>
        <p:spPr>
          <a:xfrm>
            <a:off x="6567410" y="1518369"/>
            <a:ext cx="3329751" cy="307777"/>
          </a:xfrm>
          <a:prstGeom prst="rect">
            <a:avLst/>
          </a:prstGeom>
          <a:noFill/>
        </p:spPr>
        <p:txBody>
          <a:bodyPr wrap="square" rtlCol="0">
            <a:spAutoFit/>
          </a:bodyPr>
          <a:lstStyle/>
          <a:p>
            <a:r>
              <a:rPr lang="en-US" sz="1400" dirty="0">
                <a:solidFill>
                  <a:srgbClr val="0070C0"/>
                </a:solidFill>
              </a:rPr>
              <a:t>Provide additional comments as needed</a:t>
            </a:r>
          </a:p>
        </p:txBody>
      </p:sp>
      <p:pic>
        <p:nvPicPr>
          <p:cNvPr id="8" name="Picture 7">
            <a:extLst>
              <a:ext uri="{FF2B5EF4-FFF2-40B4-BE49-F238E27FC236}">
                <a16:creationId xmlns:a16="http://schemas.microsoft.com/office/drawing/2014/main" id="{5A898CB1-2D34-86DB-4BA2-8C82BA7CE99A}"/>
              </a:ext>
            </a:extLst>
          </p:cNvPr>
          <p:cNvPicPr>
            <a:picLocks noChangeAspect="1"/>
          </p:cNvPicPr>
          <p:nvPr/>
        </p:nvPicPr>
        <p:blipFill>
          <a:blip r:embed="rId3"/>
          <a:stretch>
            <a:fillRect/>
          </a:stretch>
        </p:blipFill>
        <p:spPr>
          <a:xfrm>
            <a:off x="2001588" y="3225430"/>
            <a:ext cx="1514686" cy="914528"/>
          </a:xfrm>
          <a:prstGeom prst="rect">
            <a:avLst/>
          </a:prstGeom>
          <a:ln>
            <a:noFill/>
          </a:ln>
          <a:effectLst>
            <a:outerShdw blurRad="292100" dist="139700" dir="2700000" algn="tl" rotWithShape="0">
              <a:srgbClr val="333333">
                <a:alpha val="65000"/>
              </a:srgbClr>
            </a:outerShdw>
          </a:effectLst>
        </p:spPr>
      </p:pic>
      <p:cxnSp>
        <p:nvCxnSpPr>
          <p:cNvPr id="9" name="Connector: Elbow 8">
            <a:extLst>
              <a:ext uri="{FF2B5EF4-FFF2-40B4-BE49-F238E27FC236}">
                <a16:creationId xmlns:a16="http://schemas.microsoft.com/office/drawing/2014/main" id="{6E7B8837-8205-61B7-B83E-67A20E55BBA0}"/>
              </a:ext>
            </a:extLst>
          </p:cNvPr>
          <p:cNvCxnSpPr>
            <a:cxnSpLocks/>
            <a:endCxn id="8" idx="0"/>
          </p:cNvCxnSpPr>
          <p:nvPr/>
        </p:nvCxnSpPr>
        <p:spPr>
          <a:xfrm rot="10800000" flipV="1">
            <a:off x="2758932" y="2172938"/>
            <a:ext cx="1269453" cy="1052491"/>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CE1F9C-B95C-B4B7-193B-5438635E195E}"/>
              </a:ext>
            </a:extLst>
          </p:cNvPr>
          <p:cNvSpPr txBox="1"/>
          <p:nvPr/>
        </p:nvSpPr>
        <p:spPr>
          <a:xfrm>
            <a:off x="5617187" y="1978657"/>
            <a:ext cx="4933962" cy="712399"/>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HYMH and PCR will be sent to HYMH SQE after clicking Save below.</a:t>
            </a:r>
          </a:p>
        </p:txBody>
      </p:sp>
      <p:sp>
        <p:nvSpPr>
          <p:cNvPr id="11" name="TextBox 10">
            <a:extLst>
              <a:ext uri="{FF2B5EF4-FFF2-40B4-BE49-F238E27FC236}">
                <a16:creationId xmlns:a16="http://schemas.microsoft.com/office/drawing/2014/main" id="{5482C6CE-DAD3-4506-4322-A26A1E5E1385}"/>
              </a:ext>
            </a:extLst>
          </p:cNvPr>
          <p:cNvSpPr txBox="1"/>
          <p:nvPr/>
        </p:nvSpPr>
        <p:spPr>
          <a:xfrm>
            <a:off x="8053371" y="2691056"/>
            <a:ext cx="2634204" cy="954107"/>
          </a:xfrm>
          <a:prstGeom prst="rect">
            <a:avLst/>
          </a:prstGeom>
          <a:noFill/>
        </p:spPr>
        <p:txBody>
          <a:bodyPr wrap="square" rtlCol="0">
            <a:spAutoFit/>
          </a:bodyPr>
          <a:lstStyle/>
          <a:p>
            <a:r>
              <a:rPr lang="en-US" sz="1400" dirty="0">
                <a:solidFill>
                  <a:srgbClr val="0070C0"/>
                </a:solidFill>
              </a:rPr>
              <a:t>This section is auto populated and shows time, general information and status of each update to the log.</a:t>
            </a:r>
          </a:p>
        </p:txBody>
      </p:sp>
      <p:cxnSp>
        <p:nvCxnSpPr>
          <p:cNvPr id="12" name="Straight Arrow Connector 11">
            <a:extLst>
              <a:ext uri="{FF2B5EF4-FFF2-40B4-BE49-F238E27FC236}">
                <a16:creationId xmlns:a16="http://schemas.microsoft.com/office/drawing/2014/main" id="{020D2E2C-79B5-3AAB-8549-9D1EE902EE04}"/>
              </a:ext>
            </a:extLst>
          </p:cNvPr>
          <p:cNvCxnSpPr>
            <a:cxnSpLocks/>
          </p:cNvCxnSpPr>
          <p:nvPr/>
        </p:nvCxnSpPr>
        <p:spPr>
          <a:xfrm flipH="1">
            <a:off x="5388491" y="2143201"/>
            <a:ext cx="255836" cy="80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CBC914-47AC-318E-4ED8-3E5E47FC3746}"/>
              </a:ext>
            </a:extLst>
          </p:cNvPr>
          <p:cNvCxnSpPr>
            <a:cxnSpLocks/>
          </p:cNvCxnSpPr>
          <p:nvPr/>
        </p:nvCxnSpPr>
        <p:spPr>
          <a:xfrm flipH="1" flipV="1">
            <a:off x="7522465" y="2885298"/>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92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23</a:t>
            </a:fld>
            <a:endParaRPr lang="en-US" dirty="0"/>
          </a:p>
        </p:txBody>
      </p:sp>
      <p:pic>
        <p:nvPicPr>
          <p:cNvPr id="2" name="Picture 1">
            <a:extLst>
              <a:ext uri="{FF2B5EF4-FFF2-40B4-BE49-F238E27FC236}">
                <a16:creationId xmlns:a16="http://schemas.microsoft.com/office/drawing/2014/main" id="{2563AA9C-3C64-F8BD-AE6B-569EAE5ECD08}"/>
              </a:ext>
            </a:extLst>
          </p:cNvPr>
          <p:cNvPicPr>
            <a:picLocks noChangeAspect="1"/>
          </p:cNvPicPr>
          <p:nvPr/>
        </p:nvPicPr>
        <p:blipFill>
          <a:blip r:embed="rId2"/>
          <a:stretch>
            <a:fillRect/>
          </a:stretch>
        </p:blipFill>
        <p:spPr>
          <a:xfrm>
            <a:off x="1477402" y="2402356"/>
            <a:ext cx="9144000" cy="645614"/>
          </a:xfrm>
          <a:prstGeom prst="rect">
            <a:avLst/>
          </a:prstGeom>
        </p:spPr>
      </p:pic>
      <p:sp>
        <p:nvSpPr>
          <p:cNvPr id="5" name="TextBox 4">
            <a:extLst>
              <a:ext uri="{FF2B5EF4-FFF2-40B4-BE49-F238E27FC236}">
                <a16:creationId xmlns:a16="http://schemas.microsoft.com/office/drawing/2014/main" id="{07546C5E-E9A0-636D-8B8D-BEC87ACE76D8}"/>
              </a:ext>
            </a:extLst>
          </p:cNvPr>
          <p:cNvSpPr txBox="1"/>
          <p:nvPr/>
        </p:nvSpPr>
        <p:spPr>
          <a:xfrm>
            <a:off x="1673541" y="2013424"/>
            <a:ext cx="861359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HYMH SQE will get email notification of the new PCR being submitted and will see the PCR in their inbox</a:t>
            </a:r>
          </a:p>
        </p:txBody>
      </p:sp>
      <p:sp>
        <p:nvSpPr>
          <p:cNvPr id="6" name="TextBox 5">
            <a:extLst>
              <a:ext uri="{FF2B5EF4-FFF2-40B4-BE49-F238E27FC236}">
                <a16:creationId xmlns:a16="http://schemas.microsoft.com/office/drawing/2014/main" id="{807D6CF0-801B-765D-1D2E-9C9741928F6F}"/>
              </a:ext>
            </a:extLst>
          </p:cNvPr>
          <p:cNvSpPr txBox="1"/>
          <p:nvPr/>
        </p:nvSpPr>
        <p:spPr>
          <a:xfrm>
            <a:off x="6206056" y="4096365"/>
            <a:ext cx="4014651"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PCR will be assigned, owned by SQE reviewer, rejected or request more information from supplier</a:t>
            </a:r>
          </a:p>
        </p:txBody>
      </p:sp>
      <p:sp>
        <p:nvSpPr>
          <p:cNvPr id="7" name="TextBox 6">
            <a:extLst>
              <a:ext uri="{FF2B5EF4-FFF2-40B4-BE49-F238E27FC236}">
                <a16:creationId xmlns:a16="http://schemas.microsoft.com/office/drawing/2014/main" id="{84E5EE5D-5EB8-F18E-D1EE-58FDCE22A20B}"/>
              </a:ext>
            </a:extLst>
          </p:cNvPr>
          <p:cNvSpPr txBox="1"/>
          <p:nvPr/>
        </p:nvSpPr>
        <p:spPr>
          <a:xfrm>
            <a:off x="6983311" y="5535537"/>
            <a:ext cx="358211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Status Log will document each change in status</a:t>
            </a:r>
          </a:p>
        </p:txBody>
      </p:sp>
      <p:sp>
        <p:nvSpPr>
          <p:cNvPr id="8" name="Title 4">
            <a:extLst>
              <a:ext uri="{FF2B5EF4-FFF2-40B4-BE49-F238E27FC236}">
                <a16:creationId xmlns:a16="http://schemas.microsoft.com/office/drawing/2014/main" id="{CF4B9EF6-10D6-FA96-A84C-B97665225144}"/>
              </a:ext>
            </a:extLst>
          </p:cNvPr>
          <p:cNvSpPr txBox="1">
            <a:spLocks/>
          </p:cNvSpPr>
          <p:nvPr/>
        </p:nvSpPr>
        <p:spPr>
          <a:xfrm>
            <a:off x="3011487" y="254409"/>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9" name="TextBox 8">
            <a:extLst>
              <a:ext uri="{FF2B5EF4-FFF2-40B4-BE49-F238E27FC236}">
                <a16:creationId xmlns:a16="http://schemas.microsoft.com/office/drawing/2014/main" id="{7B8CBE3B-8A66-85D0-A059-67153F833900}"/>
              </a:ext>
            </a:extLst>
          </p:cNvPr>
          <p:cNvSpPr txBox="1"/>
          <p:nvPr/>
        </p:nvSpPr>
        <p:spPr>
          <a:xfrm>
            <a:off x="4912948" y="1033053"/>
            <a:ext cx="5374188"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pic>
        <p:nvPicPr>
          <p:cNvPr id="10" name="Picture 9">
            <a:extLst>
              <a:ext uri="{FF2B5EF4-FFF2-40B4-BE49-F238E27FC236}">
                <a16:creationId xmlns:a16="http://schemas.microsoft.com/office/drawing/2014/main" id="{9BB6C4C7-5AD8-9EFD-CAB7-E9D8264D2FC3}"/>
              </a:ext>
            </a:extLst>
          </p:cNvPr>
          <p:cNvPicPr>
            <a:picLocks noChangeAspect="1"/>
          </p:cNvPicPr>
          <p:nvPr/>
        </p:nvPicPr>
        <p:blipFill>
          <a:blip r:embed="rId3"/>
          <a:stretch>
            <a:fillRect/>
          </a:stretch>
        </p:blipFill>
        <p:spPr>
          <a:xfrm>
            <a:off x="1744461" y="3199459"/>
            <a:ext cx="4441177" cy="1760586"/>
          </a:xfrm>
          <a:prstGeom prst="rect">
            <a:avLst/>
          </a:prstGeom>
        </p:spPr>
      </p:pic>
      <p:sp>
        <p:nvSpPr>
          <p:cNvPr id="11" name="Rectangle 10">
            <a:extLst>
              <a:ext uri="{FF2B5EF4-FFF2-40B4-BE49-F238E27FC236}">
                <a16:creationId xmlns:a16="http://schemas.microsoft.com/office/drawing/2014/main" id="{C6799C11-F37F-8F5E-3A34-8FCD56A4BACB}"/>
              </a:ext>
            </a:extLst>
          </p:cNvPr>
          <p:cNvSpPr/>
          <p:nvPr/>
        </p:nvSpPr>
        <p:spPr>
          <a:xfrm>
            <a:off x="8102381" y="2734094"/>
            <a:ext cx="1380688" cy="22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CFE7B22-DE79-06CA-6D5E-D47D4A6F9DA1}"/>
              </a:ext>
            </a:extLst>
          </p:cNvPr>
          <p:cNvPicPr>
            <a:picLocks noChangeAspect="1"/>
          </p:cNvPicPr>
          <p:nvPr/>
        </p:nvPicPr>
        <p:blipFill rotWithShape="1">
          <a:blip r:embed="rId4"/>
          <a:srcRect l="9432" t="31913"/>
          <a:stretch/>
        </p:blipFill>
        <p:spPr>
          <a:xfrm>
            <a:off x="1673541" y="988284"/>
            <a:ext cx="3119938" cy="923838"/>
          </a:xfrm>
          <a:prstGeom prst="rect">
            <a:avLst/>
          </a:prstGeom>
        </p:spPr>
      </p:pic>
      <p:pic>
        <p:nvPicPr>
          <p:cNvPr id="13" name="Picture 12">
            <a:extLst>
              <a:ext uri="{FF2B5EF4-FFF2-40B4-BE49-F238E27FC236}">
                <a16:creationId xmlns:a16="http://schemas.microsoft.com/office/drawing/2014/main" id="{862B169F-41ED-11D7-B013-05576DD6D8FF}"/>
              </a:ext>
            </a:extLst>
          </p:cNvPr>
          <p:cNvPicPr>
            <a:picLocks noChangeAspect="1"/>
          </p:cNvPicPr>
          <p:nvPr/>
        </p:nvPicPr>
        <p:blipFill>
          <a:blip r:embed="rId5"/>
          <a:stretch>
            <a:fillRect/>
          </a:stretch>
        </p:blipFill>
        <p:spPr>
          <a:xfrm>
            <a:off x="1744461" y="5046041"/>
            <a:ext cx="5331310" cy="1199732"/>
          </a:xfrm>
          <a:prstGeom prst="rect">
            <a:avLst/>
          </a:prstGeom>
        </p:spPr>
      </p:pic>
    </p:spTree>
    <p:extLst>
      <p:ext uri="{BB962C8B-B14F-4D97-AF65-F5344CB8AC3E}">
        <p14:creationId xmlns:p14="http://schemas.microsoft.com/office/powerpoint/2010/main" val="400718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24</a:t>
            </a:fld>
            <a:endParaRPr lang="en-US" dirty="0"/>
          </a:p>
        </p:txBody>
      </p:sp>
      <p:pic>
        <p:nvPicPr>
          <p:cNvPr id="2" name="Picture 1">
            <a:extLst>
              <a:ext uri="{FF2B5EF4-FFF2-40B4-BE49-F238E27FC236}">
                <a16:creationId xmlns:a16="http://schemas.microsoft.com/office/drawing/2014/main" id="{60A897C9-6721-2AFC-E97E-ABC991AEAEE3}"/>
              </a:ext>
            </a:extLst>
          </p:cNvPr>
          <p:cNvPicPr>
            <a:picLocks noChangeAspect="1"/>
          </p:cNvPicPr>
          <p:nvPr/>
        </p:nvPicPr>
        <p:blipFill>
          <a:blip r:embed="rId2"/>
          <a:stretch>
            <a:fillRect/>
          </a:stretch>
        </p:blipFill>
        <p:spPr>
          <a:xfrm>
            <a:off x="1726804" y="1356510"/>
            <a:ext cx="8738391" cy="4144979"/>
          </a:xfrm>
          <a:prstGeom prst="rect">
            <a:avLst/>
          </a:prstGeom>
        </p:spPr>
      </p:pic>
      <p:sp>
        <p:nvSpPr>
          <p:cNvPr id="3" name="Title 4">
            <a:extLst>
              <a:ext uri="{FF2B5EF4-FFF2-40B4-BE49-F238E27FC236}">
                <a16:creationId xmlns:a16="http://schemas.microsoft.com/office/drawing/2014/main" id="{D527E444-17E1-1F92-D85B-9E8664B25025}"/>
              </a:ext>
            </a:extLst>
          </p:cNvPr>
          <p:cNvSpPr txBox="1">
            <a:spLocks/>
          </p:cNvSpPr>
          <p:nvPr/>
        </p:nvSpPr>
        <p:spPr>
          <a:xfrm>
            <a:off x="3011486" y="217654"/>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5" name="TextBox 4">
            <a:extLst>
              <a:ext uri="{FF2B5EF4-FFF2-40B4-BE49-F238E27FC236}">
                <a16:creationId xmlns:a16="http://schemas.microsoft.com/office/drawing/2014/main" id="{F579C4DE-78A2-B965-0CB9-34E14DD01D5D}"/>
              </a:ext>
            </a:extLst>
          </p:cNvPr>
          <p:cNvSpPr txBox="1"/>
          <p:nvPr/>
        </p:nvSpPr>
        <p:spPr>
          <a:xfrm>
            <a:off x="6971232" y="2312503"/>
            <a:ext cx="3641426"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identify the appropriate Design and Procurement representative when needed</a:t>
            </a:r>
          </a:p>
        </p:txBody>
      </p:sp>
      <p:sp>
        <p:nvSpPr>
          <p:cNvPr id="6" name="TextBox 5">
            <a:extLst>
              <a:ext uri="{FF2B5EF4-FFF2-40B4-BE49-F238E27FC236}">
                <a16:creationId xmlns:a16="http://schemas.microsoft.com/office/drawing/2014/main" id="{7DE063D7-6821-6D42-C5A4-9D0F9B8794EE}"/>
              </a:ext>
            </a:extLst>
          </p:cNvPr>
          <p:cNvSpPr txBox="1"/>
          <p:nvPr/>
        </p:nvSpPr>
        <p:spPr>
          <a:xfrm>
            <a:off x="4537185" y="3275110"/>
            <a:ext cx="5129350"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identify required Process and Quality Documentation</a:t>
            </a:r>
          </a:p>
        </p:txBody>
      </p:sp>
    </p:spTree>
    <p:extLst>
      <p:ext uri="{BB962C8B-B14F-4D97-AF65-F5344CB8AC3E}">
        <p14:creationId xmlns:p14="http://schemas.microsoft.com/office/powerpoint/2010/main" val="126709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25</a:t>
            </a:fld>
            <a:endParaRPr lang="en-US" dirty="0"/>
          </a:p>
        </p:txBody>
      </p:sp>
      <p:pic>
        <p:nvPicPr>
          <p:cNvPr id="2" name="Picture 1">
            <a:extLst>
              <a:ext uri="{FF2B5EF4-FFF2-40B4-BE49-F238E27FC236}">
                <a16:creationId xmlns:a16="http://schemas.microsoft.com/office/drawing/2014/main" id="{9E61CA71-1159-FACB-87FA-CE5EEBF9BA56}"/>
              </a:ext>
            </a:extLst>
          </p:cNvPr>
          <p:cNvPicPr>
            <a:picLocks noChangeAspect="1"/>
          </p:cNvPicPr>
          <p:nvPr/>
        </p:nvPicPr>
        <p:blipFill>
          <a:blip r:embed="rId2"/>
          <a:stretch>
            <a:fillRect/>
          </a:stretch>
        </p:blipFill>
        <p:spPr>
          <a:xfrm>
            <a:off x="1522199" y="2676191"/>
            <a:ext cx="6117389" cy="2978091"/>
          </a:xfrm>
          <a:prstGeom prst="rect">
            <a:avLst/>
          </a:prstGeom>
        </p:spPr>
      </p:pic>
      <p:sp>
        <p:nvSpPr>
          <p:cNvPr id="3" name="Title 4">
            <a:extLst>
              <a:ext uri="{FF2B5EF4-FFF2-40B4-BE49-F238E27FC236}">
                <a16:creationId xmlns:a16="http://schemas.microsoft.com/office/drawing/2014/main" id="{197774AF-BE1D-5630-91C9-13BC9152FA20}"/>
              </a:ext>
            </a:extLst>
          </p:cNvPr>
          <p:cNvSpPr txBox="1">
            <a:spLocks/>
          </p:cNvSpPr>
          <p:nvPr/>
        </p:nvSpPr>
        <p:spPr>
          <a:xfrm>
            <a:off x="3077573" y="290176"/>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5" name="TextBox 4">
            <a:extLst>
              <a:ext uri="{FF2B5EF4-FFF2-40B4-BE49-F238E27FC236}">
                <a16:creationId xmlns:a16="http://schemas.microsoft.com/office/drawing/2014/main" id="{60CA4365-7F99-5D65-1906-3ED92A50212C}"/>
              </a:ext>
            </a:extLst>
          </p:cNvPr>
          <p:cNvSpPr txBox="1"/>
          <p:nvPr/>
        </p:nvSpPr>
        <p:spPr>
          <a:xfrm>
            <a:off x="6463563" y="2846285"/>
            <a:ext cx="3838819" cy="1384995"/>
          </a:xfrm>
          <a:prstGeom prst="rect">
            <a:avLst/>
          </a:prstGeom>
          <a:solidFill>
            <a:schemeClr val="bg1"/>
          </a:solidFill>
        </p:spPr>
        <p:txBody>
          <a:bodyPr wrap="square" rtlCol="0">
            <a:spAutoFit/>
          </a:bodyPr>
          <a:lstStyle>
            <a:defPPr>
              <a:defRPr lang="en-US"/>
            </a:defPPr>
            <a:lvl1pPr>
              <a:defRPr sz="1400">
                <a:solidFill>
                  <a:srgbClr val="0070C0"/>
                </a:solidFill>
              </a:defRPr>
            </a:lvl1pPr>
          </a:lstStyle>
          <a:p>
            <a:r>
              <a:rPr lang="en-US" dirty="0"/>
              <a:t>If Trials are needed the appropriate Small Sample or HVPT will be selected. System allows for multiple trials to be conducted when necessary. These additional Trials will show up as selected and any special notes will be added to support (data requirements, packaging, etc.)</a:t>
            </a:r>
          </a:p>
        </p:txBody>
      </p:sp>
      <p:sp>
        <p:nvSpPr>
          <p:cNvPr id="6" name="TextBox 5">
            <a:extLst>
              <a:ext uri="{FF2B5EF4-FFF2-40B4-BE49-F238E27FC236}">
                <a16:creationId xmlns:a16="http://schemas.microsoft.com/office/drawing/2014/main" id="{C875525E-F3FE-1612-7745-A67DBC95156E}"/>
              </a:ext>
            </a:extLst>
          </p:cNvPr>
          <p:cNvSpPr txBox="1"/>
          <p:nvPr/>
        </p:nvSpPr>
        <p:spPr>
          <a:xfrm>
            <a:off x="7512714" y="5234830"/>
            <a:ext cx="306546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System log continuously tracks updates</a:t>
            </a:r>
          </a:p>
        </p:txBody>
      </p:sp>
      <p:sp>
        <p:nvSpPr>
          <p:cNvPr id="7" name="TextBox 6">
            <a:extLst>
              <a:ext uri="{FF2B5EF4-FFF2-40B4-BE49-F238E27FC236}">
                <a16:creationId xmlns:a16="http://schemas.microsoft.com/office/drawing/2014/main" id="{D7551A6E-9884-2152-4190-C79C23EEAB10}"/>
              </a:ext>
            </a:extLst>
          </p:cNvPr>
          <p:cNvSpPr txBox="1"/>
          <p:nvPr/>
        </p:nvSpPr>
        <p:spPr>
          <a:xfrm>
            <a:off x="6513851" y="1364864"/>
            <a:ext cx="378853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initially select the next step for ticket</a:t>
            </a:r>
          </a:p>
        </p:txBody>
      </p:sp>
      <p:pic>
        <p:nvPicPr>
          <p:cNvPr id="8" name="Picture 7">
            <a:extLst>
              <a:ext uri="{FF2B5EF4-FFF2-40B4-BE49-F238E27FC236}">
                <a16:creationId xmlns:a16="http://schemas.microsoft.com/office/drawing/2014/main" id="{17336F47-AE49-7272-126F-F06F67B1333E}"/>
              </a:ext>
            </a:extLst>
          </p:cNvPr>
          <p:cNvPicPr>
            <a:picLocks noChangeAspect="1"/>
          </p:cNvPicPr>
          <p:nvPr/>
        </p:nvPicPr>
        <p:blipFill rotWithShape="1">
          <a:blip r:embed="rId3"/>
          <a:srcRect r="1285"/>
          <a:stretch/>
        </p:blipFill>
        <p:spPr>
          <a:xfrm>
            <a:off x="1522199" y="980144"/>
            <a:ext cx="5018047" cy="1384995"/>
          </a:xfrm>
          <a:prstGeom prst="rect">
            <a:avLst/>
          </a:prstGeom>
        </p:spPr>
      </p:pic>
      <p:pic>
        <p:nvPicPr>
          <p:cNvPr id="9" name="Picture 8">
            <a:extLst>
              <a:ext uri="{FF2B5EF4-FFF2-40B4-BE49-F238E27FC236}">
                <a16:creationId xmlns:a16="http://schemas.microsoft.com/office/drawing/2014/main" id="{89F8A327-D7CC-A38A-EAEC-39E0B3AD5E4C}"/>
              </a:ext>
            </a:extLst>
          </p:cNvPr>
          <p:cNvPicPr>
            <a:picLocks noChangeAspect="1"/>
          </p:cNvPicPr>
          <p:nvPr/>
        </p:nvPicPr>
        <p:blipFill rotWithShape="1">
          <a:blip r:embed="rId4"/>
          <a:srcRect l="35735" t="83248" r="52865" b="3256"/>
          <a:stretch/>
        </p:blipFill>
        <p:spPr>
          <a:xfrm>
            <a:off x="3631111" y="5654282"/>
            <a:ext cx="766135" cy="469356"/>
          </a:xfrm>
          <a:prstGeom prst="rect">
            <a:avLst/>
          </a:prstGeom>
        </p:spPr>
      </p:pic>
      <p:sp>
        <p:nvSpPr>
          <p:cNvPr id="10" name="TextBox 9">
            <a:extLst>
              <a:ext uri="{FF2B5EF4-FFF2-40B4-BE49-F238E27FC236}">
                <a16:creationId xmlns:a16="http://schemas.microsoft.com/office/drawing/2014/main" id="{53F761D1-F765-384A-3FEE-4F26D1BAAD3E}"/>
              </a:ext>
            </a:extLst>
          </p:cNvPr>
          <p:cNvSpPr txBox="1"/>
          <p:nvPr/>
        </p:nvSpPr>
        <p:spPr>
          <a:xfrm>
            <a:off x="4397246" y="5703725"/>
            <a:ext cx="4450080"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Trials Needed selection above just indicates where the final Save sends the PCR.</a:t>
            </a:r>
          </a:p>
        </p:txBody>
      </p:sp>
    </p:spTree>
    <p:extLst>
      <p:ext uri="{BB962C8B-B14F-4D97-AF65-F5344CB8AC3E}">
        <p14:creationId xmlns:p14="http://schemas.microsoft.com/office/powerpoint/2010/main" val="151676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26</a:t>
            </a:fld>
            <a:endParaRPr lang="en-US" dirty="0"/>
          </a:p>
        </p:txBody>
      </p:sp>
      <p:pic>
        <p:nvPicPr>
          <p:cNvPr id="2" name="Picture 1">
            <a:extLst>
              <a:ext uri="{FF2B5EF4-FFF2-40B4-BE49-F238E27FC236}">
                <a16:creationId xmlns:a16="http://schemas.microsoft.com/office/drawing/2014/main" id="{8E57BF9A-9F14-0783-D62A-5438C95A48C7}"/>
              </a:ext>
            </a:extLst>
          </p:cNvPr>
          <p:cNvPicPr>
            <a:picLocks noChangeAspect="1"/>
          </p:cNvPicPr>
          <p:nvPr/>
        </p:nvPicPr>
        <p:blipFill>
          <a:blip r:embed="rId2"/>
          <a:stretch>
            <a:fillRect/>
          </a:stretch>
        </p:blipFill>
        <p:spPr>
          <a:xfrm>
            <a:off x="1583595" y="1800513"/>
            <a:ext cx="7114761" cy="4342230"/>
          </a:xfrm>
          <a:prstGeom prst="rect">
            <a:avLst/>
          </a:prstGeom>
        </p:spPr>
      </p:pic>
      <p:pic>
        <p:nvPicPr>
          <p:cNvPr id="3" name="Picture 2">
            <a:extLst>
              <a:ext uri="{FF2B5EF4-FFF2-40B4-BE49-F238E27FC236}">
                <a16:creationId xmlns:a16="http://schemas.microsoft.com/office/drawing/2014/main" id="{D2118F10-A25C-C274-1E64-A2F35DDC1F68}"/>
              </a:ext>
            </a:extLst>
          </p:cNvPr>
          <p:cNvPicPr>
            <a:picLocks noChangeAspect="1"/>
          </p:cNvPicPr>
          <p:nvPr/>
        </p:nvPicPr>
        <p:blipFill>
          <a:blip r:embed="rId3"/>
          <a:stretch>
            <a:fillRect/>
          </a:stretch>
        </p:blipFill>
        <p:spPr>
          <a:xfrm>
            <a:off x="1583595" y="1044527"/>
            <a:ext cx="8597626" cy="746655"/>
          </a:xfrm>
          <a:prstGeom prst="rect">
            <a:avLst/>
          </a:prstGeom>
        </p:spPr>
      </p:pic>
      <p:sp>
        <p:nvSpPr>
          <p:cNvPr id="6" name="Title 4">
            <a:extLst>
              <a:ext uri="{FF2B5EF4-FFF2-40B4-BE49-F238E27FC236}">
                <a16:creationId xmlns:a16="http://schemas.microsoft.com/office/drawing/2014/main" id="{49B966D1-270D-C838-9DB8-EE0F4F9AA2FD}"/>
              </a:ext>
            </a:extLst>
          </p:cNvPr>
          <p:cNvSpPr txBox="1">
            <a:spLocks/>
          </p:cNvSpPr>
          <p:nvPr/>
        </p:nvSpPr>
        <p:spPr>
          <a:xfrm>
            <a:off x="3011487" y="175149"/>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7" name="TextBox 6">
            <a:extLst>
              <a:ext uri="{FF2B5EF4-FFF2-40B4-BE49-F238E27FC236}">
                <a16:creationId xmlns:a16="http://schemas.microsoft.com/office/drawing/2014/main" id="{9C9DAE76-A28A-3E88-2C92-6598872CBDE7}"/>
              </a:ext>
            </a:extLst>
          </p:cNvPr>
          <p:cNvSpPr txBox="1"/>
          <p:nvPr/>
        </p:nvSpPr>
        <p:spPr>
          <a:xfrm>
            <a:off x="1563547" y="750490"/>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and ticket review will show updated status “Supplier Trials”</a:t>
            </a:r>
          </a:p>
        </p:txBody>
      </p:sp>
      <p:sp>
        <p:nvSpPr>
          <p:cNvPr id="8" name="Rectangle 7">
            <a:extLst>
              <a:ext uri="{FF2B5EF4-FFF2-40B4-BE49-F238E27FC236}">
                <a16:creationId xmlns:a16="http://schemas.microsoft.com/office/drawing/2014/main" id="{3CFA866E-7B79-51E0-A190-757F078232CD}"/>
              </a:ext>
            </a:extLst>
          </p:cNvPr>
          <p:cNvSpPr/>
          <p:nvPr/>
        </p:nvSpPr>
        <p:spPr>
          <a:xfrm>
            <a:off x="9387414" y="1333522"/>
            <a:ext cx="79380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2400BE-E072-7C94-203E-4695D06D383F}"/>
              </a:ext>
            </a:extLst>
          </p:cNvPr>
          <p:cNvSpPr txBox="1"/>
          <p:nvPr/>
        </p:nvSpPr>
        <p:spPr>
          <a:xfrm>
            <a:off x="8401769" y="2376814"/>
            <a:ext cx="1971289" cy="738664"/>
          </a:xfrm>
          <a:prstGeom prst="rect">
            <a:avLst/>
          </a:prstGeom>
          <a:solidFill>
            <a:schemeClr val="bg1"/>
          </a:solidFill>
        </p:spPr>
        <p:txBody>
          <a:bodyPr wrap="square" rtlCol="0">
            <a:spAutoFit/>
          </a:bodyPr>
          <a:lstStyle>
            <a:defPPr>
              <a:defRPr lang="en-US"/>
            </a:defPPr>
            <a:lvl1pPr>
              <a:defRPr sz="1400">
                <a:solidFill>
                  <a:srgbClr val="0070C0"/>
                </a:solidFill>
              </a:defRPr>
            </a:lvl1pPr>
          </a:lstStyle>
          <a:p>
            <a:r>
              <a:rPr lang="en-US" dirty="0"/>
              <a:t>Supplier updates with trial results and uploads files for confirmation.</a:t>
            </a:r>
          </a:p>
        </p:txBody>
      </p:sp>
      <p:sp>
        <p:nvSpPr>
          <p:cNvPr id="10" name="TextBox 9">
            <a:extLst>
              <a:ext uri="{FF2B5EF4-FFF2-40B4-BE49-F238E27FC236}">
                <a16:creationId xmlns:a16="http://schemas.microsoft.com/office/drawing/2014/main" id="{4FBAD865-5BDD-66AC-749F-F2EE42E3513C}"/>
              </a:ext>
            </a:extLst>
          </p:cNvPr>
          <p:cNvSpPr txBox="1"/>
          <p:nvPr/>
        </p:nvSpPr>
        <p:spPr>
          <a:xfrm>
            <a:off x="3489955" y="3479061"/>
            <a:ext cx="695322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 this example supplier used </a:t>
            </a:r>
            <a:r>
              <a:rPr lang="en-US" dirty="0">
                <a:solidFill>
                  <a:srgbClr val="FF0000"/>
                </a:solidFill>
              </a:rPr>
              <a:t>[+++]</a:t>
            </a:r>
            <a:r>
              <a:rPr lang="en-US" dirty="0"/>
              <a:t> to add a second trial result initiated after errors identified</a:t>
            </a:r>
          </a:p>
        </p:txBody>
      </p:sp>
      <p:sp>
        <p:nvSpPr>
          <p:cNvPr id="11" name="TextBox 10">
            <a:extLst>
              <a:ext uri="{FF2B5EF4-FFF2-40B4-BE49-F238E27FC236}">
                <a16:creationId xmlns:a16="http://schemas.microsoft.com/office/drawing/2014/main" id="{DFC6CB30-68E5-5693-419A-EF52DC1A5048}"/>
              </a:ext>
            </a:extLst>
          </p:cNvPr>
          <p:cNvSpPr txBox="1"/>
          <p:nvPr/>
        </p:nvSpPr>
        <p:spPr>
          <a:xfrm>
            <a:off x="5890467" y="4712239"/>
            <a:ext cx="336586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Log continues to track all changes</a:t>
            </a:r>
          </a:p>
        </p:txBody>
      </p:sp>
      <p:sp>
        <p:nvSpPr>
          <p:cNvPr id="12" name="TextBox 11">
            <a:extLst>
              <a:ext uri="{FF2B5EF4-FFF2-40B4-BE49-F238E27FC236}">
                <a16:creationId xmlns:a16="http://schemas.microsoft.com/office/drawing/2014/main" id="{9D094A7E-C920-908F-A9C3-CC421548876E}"/>
              </a:ext>
            </a:extLst>
          </p:cNvPr>
          <p:cNvSpPr txBox="1"/>
          <p:nvPr/>
        </p:nvSpPr>
        <p:spPr>
          <a:xfrm>
            <a:off x="5190155" y="5595357"/>
            <a:ext cx="5142924"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solidFill>
                  <a:srgbClr val="FF0000"/>
                </a:solidFill>
              </a:rPr>
              <a:t>Save Must Be Clicked. </a:t>
            </a:r>
            <a:r>
              <a:rPr lang="en-US" dirty="0"/>
              <a:t>The Send for Approval or Save as Draft selection just indicates where the final Save sends the PCR</a:t>
            </a:r>
          </a:p>
        </p:txBody>
      </p:sp>
      <p:sp>
        <p:nvSpPr>
          <p:cNvPr id="13" name="TextBox 12">
            <a:extLst>
              <a:ext uri="{FF2B5EF4-FFF2-40B4-BE49-F238E27FC236}">
                <a16:creationId xmlns:a16="http://schemas.microsoft.com/office/drawing/2014/main" id="{4E5F1C46-5A8B-9641-0A3B-FC681B50AD14}"/>
              </a:ext>
            </a:extLst>
          </p:cNvPr>
          <p:cNvSpPr txBox="1"/>
          <p:nvPr/>
        </p:nvSpPr>
        <p:spPr>
          <a:xfrm>
            <a:off x="4116066" y="3869736"/>
            <a:ext cx="6397263" cy="492443"/>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HYMH and ECR will be sent to HYMH Engineering after clicking Save below.</a:t>
            </a:r>
          </a:p>
        </p:txBody>
      </p:sp>
    </p:spTree>
    <p:extLst>
      <p:ext uri="{BB962C8B-B14F-4D97-AF65-F5344CB8AC3E}">
        <p14:creationId xmlns:p14="http://schemas.microsoft.com/office/powerpoint/2010/main" val="1550121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27</a:t>
            </a:fld>
            <a:endParaRPr lang="en-US" dirty="0"/>
          </a:p>
        </p:txBody>
      </p:sp>
      <p:pic>
        <p:nvPicPr>
          <p:cNvPr id="2" name="Picture 1">
            <a:extLst>
              <a:ext uri="{FF2B5EF4-FFF2-40B4-BE49-F238E27FC236}">
                <a16:creationId xmlns:a16="http://schemas.microsoft.com/office/drawing/2014/main" id="{508507D3-B6A0-BCBA-C744-5CEBF40E28F2}"/>
              </a:ext>
            </a:extLst>
          </p:cNvPr>
          <p:cNvPicPr>
            <a:picLocks noChangeAspect="1"/>
          </p:cNvPicPr>
          <p:nvPr/>
        </p:nvPicPr>
        <p:blipFill>
          <a:blip r:embed="rId2"/>
          <a:stretch>
            <a:fillRect/>
          </a:stretch>
        </p:blipFill>
        <p:spPr>
          <a:xfrm>
            <a:off x="1673647" y="2466145"/>
            <a:ext cx="5447273" cy="3068259"/>
          </a:xfrm>
          <a:prstGeom prst="rect">
            <a:avLst/>
          </a:prstGeom>
        </p:spPr>
      </p:pic>
      <p:pic>
        <p:nvPicPr>
          <p:cNvPr id="3" name="Picture 2">
            <a:extLst>
              <a:ext uri="{FF2B5EF4-FFF2-40B4-BE49-F238E27FC236}">
                <a16:creationId xmlns:a16="http://schemas.microsoft.com/office/drawing/2014/main" id="{AC56870A-D6C2-DFDC-2C92-BC1C08955D80}"/>
              </a:ext>
            </a:extLst>
          </p:cNvPr>
          <p:cNvPicPr>
            <a:picLocks noChangeAspect="1"/>
          </p:cNvPicPr>
          <p:nvPr/>
        </p:nvPicPr>
        <p:blipFill>
          <a:blip r:embed="rId3"/>
          <a:stretch>
            <a:fillRect/>
          </a:stretch>
        </p:blipFill>
        <p:spPr>
          <a:xfrm>
            <a:off x="1686878" y="1513150"/>
            <a:ext cx="8945568" cy="653122"/>
          </a:xfrm>
          <a:prstGeom prst="rect">
            <a:avLst/>
          </a:prstGeom>
        </p:spPr>
      </p:pic>
      <p:sp>
        <p:nvSpPr>
          <p:cNvPr id="6" name="Title 4">
            <a:extLst>
              <a:ext uri="{FF2B5EF4-FFF2-40B4-BE49-F238E27FC236}">
                <a16:creationId xmlns:a16="http://schemas.microsoft.com/office/drawing/2014/main" id="{B48A7EC1-2160-039F-58C7-0A028C848825}"/>
              </a:ext>
            </a:extLst>
          </p:cNvPr>
          <p:cNvSpPr txBox="1">
            <a:spLocks/>
          </p:cNvSpPr>
          <p:nvPr/>
        </p:nvSpPr>
        <p:spPr>
          <a:xfrm>
            <a:off x="3011487" y="234909"/>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7" name="TextBox 6">
            <a:extLst>
              <a:ext uri="{FF2B5EF4-FFF2-40B4-BE49-F238E27FC236}">
                <a16:creationId xmlns:a16="http://schemas.microsoft.com/office/drawing/2014/main" id="{D411CBE7-8200-8C16-49E9-F83F0955699F}"/>
              </a:ext>
            </a:extLst>
          </p:cNvPr>
          <p:cNvSpPr txBox="1"/>
          <p:nvPr/>
        </p:nvSpPr>
        <p:spPr>
          <a:xfrm>
            <a:off x="1706160" y="1039570"/>
            <a:ext cx="7638662"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HYMH SQE gets e-mail notification and ticket review will show updated status “Lead SQE Trials Review”</a:t>
            </a:r>
          </a:p>
        </p:txBody>
      </p:sp>
      <p:sp>
        <p:nvSpPr>
          <p:cNvPr id="8" name="Rectangle 7">
            <a:extLst>
              <a:ext uri="{FF2B5EF4-FFF2-40B4-BE49-F238E27FC236}">
                <a16:creationId xmlns:a16="http://schemas.microsoft.com/office/drawing/2014/main" id="{81E96950-BE78-109C-FCE2-F67B656EC283}"/>
              </a:ext>
            </a:extLst>
          </p:cNvPr>
          <p:cNvSpPr/>
          <p:nvPr/>
        </p:nvSpPr>
        <p:spPr>
          <a:xfrm>
            <a:off x="9400194" y="1784355"/>
            <a:ext cx="1232252" cy="292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E7628A-A674-1F5B-D99D-5F65BD9F2DDE}"/>
              </a:ext>
            </a:extLst>
          </p:cNvPr>
          <p:cNvSpPr txBox="1"/>
          <p:nvPr/>
        </p:nvSpPr>
        <p:spPr>
          <a:xfrm>
            <a:off x="7137204" y="2556966"/>
            <a:ext cx="3537065" cy="1600438"/>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confirm the results and:</a:t>
            </a:r>
          </a:p>
          <a:p>
            <a:pPr marL="285750" indent="-285750">
              <a:buFont typeface="Arial" panose="020B0604020202020204" pitchFamily="34" charset="0"/>
              <a:buChar char="•"/>
            </a:pPr>
            <a:r>
              <a:rPr lang="en-US" dirty="0"/>
              <a:t>Initiate more trials</a:t>
            </a:r>
          </a:p>
          <a:p>
            <a:pPr marL="285750" indent="-285750">
              <a:buFont typeface="Arial" panose="020B0604020202020204" pitchFamily="34" charset="0"/>
              <a:buChar char="•"/>
            </a:pPr>
            <a:r>
              <a:rPr lang="en-US" dirty="0"/>
              <a:t>Approve for going straight to production</a:t>
            </a:r>
          </a:p>
          <a:p>
            <a:pPr marL="285750" indent="-285750">
              <a:buFont typeface="Arial" panose="020B0604020202020204" pitchFamily="34" charset="0"/>
              <a:buChar char="•"/>
            </a:pPr>
            <a:r>
              <a:rPr lang="en-US" dirty="0"/>
              <a:t>Deny Request (trials failed / change cancelled)</a:t>
            </a:r>
          </a:p>
          <a:p>
            <a:pPr marL="285750" indent="-285750">
              <a:buFont typeface="Arial" panose="020B0604020202020204" pitchFamily="34" charset="0"/>
              <a:buChar char="•"/>
            </a:pPr>
            <a:r>
              <a:rPr lang="en-US" dirty="0"/>
              <a:t>Conditionally Approve for production with clear improvement plan and timing.</a:t>
            </a:r>
          </a:p>
        </p:txBody>
      </p:sp>
      <p:sp>
        <p:nvSpPr>
          <p:cNvPr id="10" name="TextBox 9">
            <a:extLst>
              <a:ext uri="{FF2B5EF4-FFF2-40B4-BE49-F238E27FC236}">
                <a16:creationId xmlns:a16="http://schemas.microsoft.com/office/drawing/2014/main" id="{4EB2F41D-ECEE-936C-A0BB-6C5EEDACCD29}"/>
              </a:ext>
            </a:extLst>
          </p:cNvPr>
          <p:cNvSpPr txBox="1"/>
          <p:nvPr/>
        </p:nvSpPr>
        <p:spPr>
          <a:xfrm>
            <a:off x="7120920" y="4283284"/>
            <a:ext cx="288409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sym typeface="Wingdings" panose="05000000000000000000" pitchFamily="2" charset="2"/>
              </a:rPr>
              <a:t> </a:t>
            </a:r>
            <a:r>
              <a:rPr lang="en-US" dirty="0"/>
              <a:t>Log continues to track all changes</a:t>
            </a:r>
          </a:p>
        </p:txBody>
      </p:sp>
      <p:sp>
        <p:nvSpPr>
          <p:cNvPr id="11" name="TextBox 10">
            <a:extLst>
              <a:ext uri="{FF2B5EF4-FFF2-40B4-BE49-F238E27FC236}">
                <a16:creationId xmlns:a16="http://schemas.microsoft.com/office/drawing/2014/main" id="{92FC878D-E0E8-7C99-33AA-714D8E49E985}"/>
              </a:ext>
            </a:extLst>
          </p:cNvPr>
          <p:cNvSpPr txBox="1"/>
          <p:nvPr/>
        </p:nvSpPr>
        <p:spPr>
          <a:xfrm>
            <a:off x="4257270" y="5090293"/>
            <a:ext cx="514292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After Saving the PCR will be routed back to supplier</a:t>
            </a:r>
          </a:p>
        </p:txBody>
      </p:sp>
      <p:cxnSp>
        <p:nvCxnSpPr>
          <p:cNvPr id="12" name="Straight Arrow Connector 11">
            <a:extLst>
              <a:ext uri="{FF2B5EF4-FFF2-40B4-BE49-F238E27FC236}">
                <a16:creationId xmlns:a16="http://schemas.microsoft.com/office/drawing/2014/main" id="{F75FC513-9B69-6A39-EB88-B5462A2E6449}"/>
              </a:ext>
            </a:extLst>
          </p:cNvPr>
          <p:cNvCxnSpPr>
            <a:cxnSpLocks/>
          </p:cNvCxnSpPr>
          <p:nvPr/>
        </p:nvCxnSpPr>
        <p:spPr>
          <a:xfrm flipH="1">
            <a:off x="5827181" y="2713219"/>
            <a:ext cx="1174894" cy="424959"/>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0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28</a:t>
            </a:fld>
            <a:endParaRPr lang="en-US" dirty="0"/>
          </a:p>
        </p:txBody>
      </p:sp>
      <p:pic>
        <p:nvPicPr>
          <p:cNvPr id="2" name="Picture 1">
            <a:extLst>
              <a:ext uri="{FF2B5EF4-FFF2-40B4-BE49-F238E27FC236}">
                <a16:creationId xmlns:a16="http://schemas.microsoft.com/office/drawing/2014/main" id="{68987403-70D5-168B-771A-0D33368EEB22}"/>
              </a:ext>
            </a:extLst>
          </p:cNvPr>
          <p:cNvPicPr>
            <a:picLocks noChangeAspect="1"/>
          </p:cNvPicPr>
          <p:nvPr/>
        </p:nvPicPr>
        <p:blipFill>
          <a:blip r:embed="rId2"/>
          <a:stretch>
            <a:fillRect/>
          </a:stretch>
        </p:blipFill>
        <p:spPr>
          <a:xfrm>
            <a:off x="1949288" y="1993930"/>
            <a:ext cx="8490856" cy="706964"/>
          </a:xfrm>
          <a:prstGeom prst="rect">
            <a:avLst/>
          </a:prstGeom>
        </p:spPr>
      </p:pic>
      <p:sp>
        <p:nvSpPr>
          <p:cNvPr id="5" name="Title 4">
            <a:extLst>
              <a:ext uri="{FF2B5EF4-FFF2-40B4-BE49-F238E27FC236}">
                <a16:creationId xmlns:a16="http://schemas.microsoft.com/office/drawing/2014/main" id="{B2678393-6948-FE54-C08B-B0F1A9DD9F8E}"/>
              </a:ext>
            </a:extLst>
          </p:cNvPr>
          <p:cNvSpPr txBox="1">
            <a:spLocks/>
          </p:cNvSpPr>
          <p:nvPr/>
        </p:nvSpPr>
        <p:spPr>
          <a:xfrm>
            <a:off x="3011487" y="310750"/>
            <a:ext cx="6169025" cy="612775"/>
          </a:xfrm>
          <a:prstGeom prst="rect">
            <a:avLst/>
          </a:prstGeom>
        </p:spPr>
        <p:txBody>
          <a:bodyPr vert="horz" lIns="0" tIns="0" rIns="0" bIns="0" rtlCol="0" anchor="b" anchorCtr="0">
            <a:norm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sp>
        <p:nvSpPr>
          <p:cNvPr id="6" name="TextBox 5">
            <a:extLst>
              <a:ext uri="{FF2B5EF4-FFF2-40B4-BE49-F238E27FC236}">
                <a16:creationId xmlns:a16="http://schemas.microsoft.com/office/drawing/2014/main" id="{3DC0C03F-2200-051D-CA16-DF43F6F2253E}"/>
              </a:ext>
            </a:extLst>
          </p:cNvPr>
          <p:cNvSpPr txBox="1"/>
          <p:nvPr/>
        </p:nvSpPr>
        <p:spPr>
          <a:xfrm>
            <a:off x="2029731" y="1304839"/>
            <a:ext cx="8410413"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system will show PCR status. In this example, ticket was approved and closed:</a:t>
            </a:r>
          </a:p>
        </p:txBody>
      </p:sp>
      <p:sp>
        <p:nvSpPr>
          <p:cNvPr id="7" name="TextBox 6">
            <a:extLst>
              <a:ext uri="{FF2B5EF4-FFF2-40B4-BE49-F238E27FC236}">
                <a16:creationId xmlns:a16="http://schemas.microsoft.com/office/drawing/2014/main" id="{FD0D88AC-5831-F1AC-676E-6B45ED9C53EF}"/>
              </a:ext>
            </a:extLst>
          </p:cNvPr>
          <p:cNvSpPr txBox="1"/>
          <p:nvPr/>
        </p:nvSpPr>
        <p:spPr>
          <a:xfrm>
            <a:off x="8058414" y="4485527"/>
            <a:ext cx="2841162"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Open or Closed, the Log will show the status of the PCR/ECR along with a date and time record.</a:t>
            </a:r>
          </a:p>
        </p:txBody>
      </p:sp>
      <p:sp>
        <p:nvSpPr>
          <p:cNvPr id="8" name="Rectangle 7">
            <a:extLst>
              <a:ext uri="{FF2B5EF4-FFF2-40B4-BE49-F238E27FC236}">
                <a16:creationId xmlns:a16="http://schemas.microsoft.com/office/drawing/2014/main" id="{9619231F-CE54-90C2-BF6E-62FBC2946019}"/>
              </a:ext>
            </a:extLst>
          </p:cNvPr>
          <p:cNvSpPr/>
          <p:nvPr/>
        </p:nvSpPr>
        <p:spPr>
          <a:xfrm>
            <a:off x="9898402" y="2245138"/>
            <a:ext cx="58839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261E616-10B5-CC0A-25A8-0561D49450A0}"/>
              </a:ext>
            </a:extLst>
          </p:cNvPr>
          <p:cNvPicPr>
            <a:picLocks noChangeAspect="1"/>
          </p:cNvPicPr>
          <p:nvPr/>
        </p:nvPicPr>
        <p:blipFill>
          <a:blip r:embed="rId3"/>
          <a:stretch>
            <a:fillRect/>
          </a:stretch>
        </p:blipFill>
        <p:spPr>
          <a:xfrm>
            <a:off x="1949288" y="3658161"/>
            <a:ext cx="6085038" cy="2405713"/>
          </a:xfrm>
          <a:prstGeom prst="rect">
            <a:avLst/>
          </a:prstGeom>
        </p:spPr>
      </p:pic>
      <p:cxnSp>
        <p:nvCxnSpPr>
          <p:cNvPr id="10" name="Straight Arrow Connector 9">
            <a:extLst>
              <a:ext uri="{FF2B5EF4-FFF2-40B4-BE49-F238E27FC236}">
                <a16:creationId xmlns:a16="http://schemas.microsoft.com/office/drawing/2014/main" id="{7E8C37AE-8A40-1C96-27BF-BB8A286B28C2}"/>
              </a:ext>
            </a:extLst>
          </p:cNvPr>
          <p:cNvCxnSpPr>
            <a:cxnSpLocks/>
          </p:cNvCxnSpPr>
          <p:nvPr/>
        </p:nvCxnSpPr>
        <p:spPr>
          <a:xfrm>
            <a:off x="9618441" y="1615447"/>
            <a:ext cx="279961" cy="629691"/>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93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29</a:t>
            </a:fld>
            <a:endParaRPr lang="en-US" dirty="0"/>
          </a:p>
        </p:txBody>
      </p:sp>
      <p:sp>
        <p:nvSpPr>
          <p:cNvPr id="3" name="Title 5">
            <a:extLst>
              <a:ext uri="{FF2B5EF4-FFF2-40B4-BE49-F238E27FC236}">
                <a16:creationId xmlns:a16="http://schemas.microsoft.com/office/drawing/2014/main" id="{07CF8769-44D3-BB67-FC3C-CD365BA45F4E}"/>
              </a:ext>
            </a:extLst>
          </p:cNvPr>
          <p:cNvSpPr txBox="1">
            <a:spLocks/>
          </p:cNvSpPr>
          <p:nvPr/>
        </p:nvSpPr>
        <p:spPr>
          <a:xfrm>
            <a:off x="2555846" y="317322"/>
            <a:ext cx="7080308"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200" dirty="0"/>
              <a:t>Jaggaer PCR Specific</a:t>
            </a:r>
          </a:p>
        </p:txBody>
      </p:sp>
      <p:pic>
        <p:nvPicPr>
          <p:cNvPr id="5" name="Picture 4">
            <a:extLst>
              <a:ext uri="{FF2B5EF4-FFF2-40B4-BE49-F238E27FC236}">
                <a16:creationId xmlns:a16="http://schemas.microsoft.com/office/drawing/2014/main" id="{5A12667C-855A-A35C-40F6-15BD295B3C40}"/>
              </a:ext>
            </a:extLst>
          </p:cNvPr>
          <p:cNvPicPr>
            <a:picLocks noChangeAspect="1"/>
          </p:cNvPicPr>
          <p:nvPr/>
        </p:nvPicPr>
        <p:blipFill>
          <a:blip r:embed="rId2"/>
          <a:stretch>
            <a:fillRect/>
          </a:stretch>
        </p:blipFill>
        <p:spPr>
          <a:xfrm>
            <a:off x="1300294" y="1559837"/>
            <a:ext cx="9144000" cy="671904"/>
          </a:xfrm>
          <a:prstGeom prst="rect">
            <a:avLst/>
          </a:prstGeom>
        </p:spPr>
      </p:pic>
      <p:sp>
        <p:nvSpPr>
          <p:cNvPr id="6" name="Rectangle 5">
            <a:extLst>
              <a:ext uri="{FF2B5EF4-FFF2-40B4-BE49-F238E27FC236}">
                <a16:creationId xmlns:a16="http://schemas.microsoft.com/office/drawing/2014/main" id="{0E8D00D7-0EAF-EFD9-E52B-08B72FE098D1}"/>
              </a:ext>
            </a:extLst>
          </p:cNvPr>
          <p:cNvSpPr/>
          <p:nvPr/>
        </p:nvSpPr>
        <p:spPr>
          <a:xfrm>
            <a:off x="8123629" y="1767397"/>
            <a:ext cx="1148288" cy="493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795CFE3-A3DA-95FA-D427-82F59A3E8B27}"/>
              </a:ext>
            </a:extLst>
          </p:cNvPr>
          <p:cNvSpPr txBox="1"/>
          <p:nvPr/>
        </p:nvSpPr>
        <p:spPr>
          <a:xfrm>
            <a:off x="1550036" y="1035156"/>
            <a:ext cx="8644515" cy="523220"/>
          </a:xfrm>
          <a:prstGeom prst="rect">
            <a:avLst/>
          </a:prstGeom>
          <a:noFill/>
        </p:spPr>
        <p:txBody>
          <a:bodyPr wrap="square" rtlCol="0">
            <a:spAutoFit/>
          </a:bodyPr>
          <a:lstStyle>
            <a:defPPr>
              <a:defRPr lang="en-US"/>
            </a:defPPr>
            <a:lvl1pPr>
              <a:defRPr sz="1400">
                <a:solidFill>
                  <a:srgbClr val="0070C0"/>
                </a:solidFill>
              </a:defRPr>
            </a:lvl1pPr>
          </a:lstStyle>
          <a:p>
            <a:pPr algn="ctr"/>
            <a:r>
              <a:rPr lang="en-US" dirty="0"/>
              <a:t>If ticket is Conditionally Approved, SQE will be able re-open ticket and can change status based on additional corrective actions at the supplier</a:t>
            </a:r>
          </a:p>
        </p:txBody>
      </p:sp>
      <p:pic>
        <p:nvPicPr>
          <p:cNvPr id="8" name="Picture 7">
            <a:extLst>
              <a:ext uri="{FF2B5EF4-FFF2-40B4-BE49-F238E27FC236}">
                <a16:creationId xmlns:a16="http://schemas.microsoft.com/office/drawing/2014/main" id="{0904A2C9-6791-8993-C317-E3D4E174BD39}"/>
              </a:ext>
            </a:extLst>
          </p:cNvPr>
          <p:cNvPicPr>
            <a:picLocks noChangeAspect="1"/>
          </p:cNvPicPr>
          <p:nvPr/>
        </p:nvPicPr>
        <p:blipFill>
          <a:blip r:embed="rId3"/>
          <a:stretch>
            <a:fillRect/>
          </a:stretch>
        </p:blipFill>
        <p:spPr>
          <a:xfrm>
            <a:off x="1570962" y="2495393"/>
            <a:ext cx="6552667" cy="987718"/>
          </a:xfrm>
          <a:prstGeom prst="rect">
            <a:avLst/>
          </a:prstGeom>
        </p:spPr>
      </p:pic>
      <p:pic>
        <p:nvPicPr>
          <p:cNvPr id="9" name="Picture 8">
            <a:extLst>
              <a:ext uri="{FF2B5EF4-FFF2-40B4-BE49-F238E27FC236}">
                <a16:creationId xmlns:a16="http://schemas.microsoft.com/office/drawing/2014/main" id="{F6B9FE7E-C1DF-6AA3-873C-B1B7F9524469}"/>
              </a:ext>
            </a:extLst>
          </p:cNvPr>
          <p:cNvPicPr>
            <a:picLocks noChangeAspect="1"/>
          </p:cNvPicPr>
          <p:nvPr/>
        </p:nvPicPr>
        <p:blipFill>
          <a:blip r:embed="rId4"/>
          <a:stretch>
            <a:fillRect/>
          </a:stretch>
        </p:blipFill>
        <p:spPr>
          <a:xfrm>
            <a:off x="1293051" y="3766331"/>
            <a:ext cx="9144000" cy="625545"/>
          </a:xfrm>
          <a:prstGeom prst="rect">
            <a:avLst/>
          </a:prstGeom>
        </p:spPr>
      </p:pic>
      <p:sp>
        <p:nvSpPr>
          <p:cNvPr id="10" name="Rectangle 9">
            <a:extLst>
              <a:ext uri="{FF2B5EF4-FFF2-40B4-BE49-F238E27FC236}">
                <a16:creationId xmlns:a16="http://schemas.microsoft.com/office/drawing/2014/main" id="{D0D0ED7C-232D-DB4D-3619-3C879F9178FE}"/>
              </a:ext>
            </a:extLst>
          </p:cNvPr>
          <p:cNvSpPr/>
          <p:nvPr/>
        </p:nvSpPr>
        <p:spPr>
          <a:xfrm>
            <a:off x="8123629" y="3898025"/>
            <a:ext cx="1148288" cy="493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737605-04E5-20A0-7B81-19B5EBC07970}"/>
              </a:ext>
            </a:extLst>
          </p:cNvPr>
          <p:cNvPicPr>
            <a:picLocks noChangeAspect="1"/>
          </p:cNvPicPr>
          <p:nvPr/>
        </p:nvPicPr>
        <p:blipFill>
          <a:blip r:embed="rId5"/>
          <a:stretch>
            <a:fillRect/>
          </a:stretch>
        </p:blipFill>
        <p:spPr>
          <a:xfrm>
            <a:off x="1729502" y="4704867"/>
            <a:ext cx="4805266" cy="1216818"/>
          </a:xfrm>
          <a:prstGeom prst="rect">
            <a:avLst/>
          </a:prstGeom>
        </p:spPr>
      </p:pic>
      <p:sp>
        <p:nvSpPr>
          <p:cNvPr id="12" name="TextBox 11">
            <a:extLst>
              <a:ext uri="{FF2B5EF4-FFF2-40B4-BE49-F238E27FC236}">
                <a16:creationId xmlns:a16="http://schemas.microsoft.com/office/drawing/2014/main" id="{21307F2B-4ABC-9752-F0C5-7B36BD4F4E9C}"/>
              </a:ext>
            </a:extLst>
          </p:cNvPr>
          <p:cNvSpPr txBox="1"/>
          <p:nvPr/>
        </p:nvSpPr>
        <p:spPr>
          <a:xfrm>
            <a:off x="6534768" y="5017701"/>
            <a:ext cx="3700299"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Options after re-opening. Selecting More Trials Needed will keep the ticket open for data exchange.</a:t>
            </a:r>
          </a:p>
        </p:txBody>
      </p:sp>
    </p:spTree>
    <p:extLst>
      <p:ext uri="{BB962C8B-B14F-4D97-AF65-F5344CB8AC3E}">
        <p14:creationId xmlns:p14="http://schemas.microsoft.com/office/powerpoint/2010/main" val="417019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a:t>
            </a:fld>
            <a:endParaRPr lang="en-US" dirty="0"/>
          </a:p>
        </p:txBody>
      </p:sp>
      <p:sp>
        <p:nvSpPr>
          <p:cNvPr id="5" name="Title 2">
            <a:extLst>
              <a:ext uri="{FF2B5EF4-FFF2-40B4-BE49-F238E27FC236}">
                <a16:creationId xmlns:a16="http://schemas.microsoft.com/office/drawing/2014/main" id="{C27446CA-F526-0900-DE06-4B64A10F925C}"/>
              </a:ext>
            </a:extLst>
          </p:cNvPr>
          <p:cNvSpPr txBox="1">
            <a:spLocks/>
          </p:cNvSpPr>
          <p:nvPr/>
        </p:nvSpPr>
        <p:spPr>
          <a:xfrm>
            <a:off x="3011431" y="38327"/>
            <a:ext cx="6169137" cy="510313"/>
          </a:xfrm>
          <a:prstGeom prst="rect">
            <a:avLst/>
          </a:prstGeom>
        </p:spPr>
        <p:txBody>
          <a:bodyPr vert="horz" lIns="0" tIns="0" rIns="0" bIns="0" rtlCol="0" anchor="b" anchorCtr="0">
            <a:normAutofit fontScale="55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Supplier Quality Manual (SQM)</a:t>
            </a:r>
          </a:p>
        </p:txBody>
      </p:sp>
      <p:sp>
        <p:nvSpPr>
          <p:cNvPr id="6" name="Slide Number Placeholder 3">
            <a:extLst>
              <a:ext uri="{FF2B5EF4-FFF2-40B4-BE49-F238E27FC236}">
                <a16:creationId xmlns:a16="http://schemas.microsoft.com/office/drawing/2014/main" id="{A8F07E93-A6C0-DCB7-BD12-9A99BB4772DB}"/>
              </a:ext>
            </a:extLst>
          </p:cNvPr>
          <p:cNvSpPr txBox="1">
            <a:spLocks/>
          </p:cNvSpPr>
          <p:nvPr/>
        </p:nvSpPr>
        <p:spPr>
          <a:xfrm>
            <a:off x="6234938" y="6454548"/>
            <a:ext cx="58839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ECEE28-F757-3340-A117-4EB3902EB20D}" type="slidenum">
              <a:rPr lang="en-US" smtClean="0"/>
              <a:pPr/>
              <a:t>3</a:t>
            </a:fld>
            <a:endParaRPr lang="en-US" dirty="0"/>
          </a:p>
        </p:txBody>
      </p:sp>
      <p:sp>
        <p:nvSpPr>
          <p:cNvPr id="7" name="TextBox 6">
            <a:extLst>
              <a:ext uri="{FF2B5EF4-FFF2-40B4-BE49-F238E27FC236}">
                <a16:creationId xmlns:a16="http://schemas.microsoft.com/office/drawing/2014/main" id="{33B28596-1EC2-4295-839A-8F5D8BD57C20}"/>
              </a:ext>
            </a:extLst>
          </p:cNvPr>
          <p:cNvSpPr txBox="1"/>
          <p:nvPr/>
        </p:nvSpPr>
        <p:spPr>
          <a:xfrm>
            <a:off x="8747433" y="5038331"/>
            <a:ext cx="3366270" cy="830997"/>
          </a:xfrm>
          <a:prstGeom prst="rect">
            <a:avLst/>
          </a:prstGeom>
          <a:noFill/>
        </p:spPr>
        <p:txBody>
          <a:bodyPr wrap="square" rtlCol="0">
            <a:spAutoFit/>
          </a:bodyPr>
          <a:lstStyle/>
          <a:p>
            <a:pPr marL="0" indent="0">
              <a:buNone/>
            </a:pPr>
            <a:r>
              <a:rPr lang="en-GB" sz="1200" b="1" dirty="0">
                <a:solidFill>
                  <a:srgbClr val="FF0000"/>
                </a:solidFill>
              </a:rPr>
              <a:t>Note: </a:t>
            </a:r>
            <a:r>
              <a:rPr lang="en-GB" sz="1200" dirty="0">
                <a:solidFill>
                  <a:srgbClr val="FF0000"/>
                </a:solidFill>
              </a:rPr>
              <a:t>The ECR process is for Mass Production Product Only. </a:t>
            </a:r>
            <a:r>
              <a:rPr lang="en-GB" sz="1200" b="1" u="sng" dirty="0">
                <a:solidFill>
                  <a:srgbClr val="FF0000"/>
                </a:solidFill>
              </a:rPr>
              <a:t>DO NOT SUBMIT CHANGE REQUESTS FOR PRE-PRODUCTION PARTS</a:t>
            </a:r>
            <a:r>
              <a:rPr lang="en-GB" sz="1200" dirty="0">
                <a:solidFill>
                  <a:srgbClr val="FF0000"/>
                </a:solidFill>
              </a:rPr>
              <a:t>. These requests must go through your Project Lead.</a:t>
            </a:r>
          </a:p>
        </p:txBody>
      </p:sp>
      <p:pic>
        <p:nvPicPr>
          <p:cNvPr id="3" name="Picture 2">
            <a:extLst>
              <a:ext uri="{FF2B5EF4-FFF2-40B4-BE49-F238E27FC236}">
                <a16:creationId xmlns:a16="http://schemas.microsoft.com/office/drawing/2014/main" id="{1ACFC431-A881-2003-34FF-F4AC1E223F38}"/>
              </a:ext>
            </a:extLst>
          </p:cNvPr>
          <p:cNvPicPr>
            <a:picLocks noChangeAspect="1"/>
          </p:cNvPicPr>
          <p:nvPr/>
        </p:nvPicPr>
        <p:blipFill>
          <a:blip r:embed="rId2"/>
          <a:stretch>
            <a:fillRect/>
          </a:stretch>
        </p:blipFill>
        <p:spPr>
          <a:xfrm>
            <a:off x="3526519" y="500027"/>
            <a:ext cx="5138960" cy="6252943"/>
          </a:xfrm>
          <a:prstGeom prst="rect">
            <a:avLst/>
          </a:prstGeom>
        </p:spPr>
      </p:pic>
    </p:spTree>
    <p:extLst>
      <p:ext uri="{BB962C8B-B14F-4D97-AF65-F5344CB8AC3E}">
        <p14:creationId xmlns:p14="http://schemas.microsoft.com/office/powerpoint/2010/main" val="3976228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30</a:t>
            </a:fld>
            <a:endParaRPr lang="en-US" dirty="0"/>
          </a:p>
        </p:txBody>
      </p:sp>
      <p:sp>
        <p:nvSpPr>
          <p:cNvPr id="3" name="TextBox 2">
            <a:extLst>
              <a:ext uri="{FF2B5EF4-FFF2-40B4-BE49-F238E27FC236}">
                <a16:creationId xmlns:a16="http://schemas.microsoft.com/office/drawing/2014/main" id="{CF1A8DBF-FDDC-F6C4-EF0C-613DAA7F9303}"/>
              </a:ext>
            </a:extLst>
          </p:cNvPr>
          <p:cNvSpPr txBox="1"/>
          <p:nvPr/>
        </p:nvSpPr>
        <p:spPr>
          <a:xfrm rot="19459203">
            <a:off x="4540918" y="4156472"/>
            <a:ext cx="3110162" cy="36933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AC4B155D-D2D8-5481-D72E-2073F872C608}"/>
              </a:ext>
            </a:extLst>
          </p:cNvPr>
          <p:cNvSpPr txBox="1"/>
          <p:nvPr/>
        </p:nvSpPr>
        <p:spPr>
          <a:xfrm>
            <a:off x="1608205" y="1345133"/>
            <a:ext cx="8975589" cy="1938992"/>
          </a:xfrm>
          <a:prstGeom prst="rect">
            <a:avLst/>
          </a:prstGeom>
          <a:noFill/>
        </p:spPr>
        <p:txBody>
          <a:bodyPr wrap="square">
            <a:spAutoFit/>
          </a:bodyPr>
          <a:lstStyle/>
          <a:p>
            <a:r>
              <a:rPr lang="en-US" sz="4000" dirty="0"/>
              <a:t>Slides 31 – 38</a:t>
            </a:r>
            <a:endParaRPr lang="en-US" sz="4000" dirty="0">
              <a:solidFill>
                <a:srgbClr val="FF0000"/>
              </a:solidFill>
            </a:endParaRPr>
          </a:p>
          <a:p>
            <a:r>
              <a:rPr lang="en-US" sz="4000" dirty="0"/>
              <a:t>Provide an overview of the </a:t>
            </a:r>
            <a:r>
              <a:rPr lang="en-US" sz="4000" b="1" dirty="0">
                <a:solidFill>
                  <a:srgbClr val="FF0000"/>
                </a:solidFill>
              </a:rPr>
              <a:t>PA Submission </a:t>
            </a:r>
            <a:r>
              <a:rPr lang="en-US" sz="4000" dirty="0"/>
              <a:t>process and input requirements</a:t>
            </a:r>
          </a:p>
        </p:txBody>
      </p:sp>
      <p:sp>
        <p:nvSpPr>
          <p:cNvPr id="6" name="Title 5">
            <a:extLst>
              <a:ext uri="{FF2B5EF4-FFF2-40B4-BE49-F238E27FC236}">
                <a16:creationId xmlns:a16="http://schemas.microsoft.com/office/drawing/2014/main" id="{D9010CA3-E4A8-EEA0-129E-C869D8B3D65B}"/>
              </a:ext>
            </a:extLst>
          </p:cNvPr>
          <p:cNvSpPr txBox="1">
            <a:spLocks/>
          </p:cNvSpPr>
          <p:nvPr/>
        </p:nvSpPr>
        <p:spPr>
          <a:xfrm>
            <a:off x="1608205" y="461794"/>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361032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31</a:t>
            </a:fld>
            <a:endParaRPr lang="en-US" dirty="0"/>
          </a:p>
        </p:txBody>
      </p:sp>
      <p:sp>
        <p:nvSpPr>
          <p:cNvPr id="2" name="TextBox 1">
            <a:extLst>
              <a:ext uri="{FF2B5EF4-FFF2-40B4-BE49-F238E27FC236}">
                <a16:creationId xmlns:a16="http://schemas.microsoft.com/office/drawing/2014/main" id="{350CD347-1228-234E-5DC8-24E005833E95}"/>
              </a:ext>
            </a:extLst>
          </p:cNvPr>
          <p:cNvSpPr txBox="1"/>
          <p:nvPr/>
        </p:nvSpPr>
        <p:spPr>
          <a:xfrm>
            <a:off x="1863234" y="944547"/>
            <a:ext cx="8638904" cy="4401205"/>
          </a:xfrm>
          <a:prstGeom prst="rect">
            <a:avLst/>
          </a:prstGeom>
          <a:noFill/>
        </p:spPr>
        <p:txBody>
          <a:bodyPr wrap="square" rtlCol="0">
            <a:spAutoFit/>
          </a:bodyPr>
          <a:lstStyle/>
          <a:p>
            <a:endParaRPr lang="en-US" sz="1400" dirty="0"/>
          </a:p>
          <a:p>
            <a:r>
              <a:rPr lang="en-US" sz="1400" dirty="0"/>
              <a:t>To ensure Quality is “built in” to HYMH lift trucks,  it is important for suppliers to confirm supplied parts comply to published standards and requirements.  Since the implementation of our Supplier Quality Manual is 2001 it has been expected that all suppliers utilize a comprehensive Part Approval procedure to facilitate proof of compliance, when applicable new releases or changes occur.  This enables HYMH to process parts more effectively and efficiently and avoid delays and costs due to non-conformances identified upon receipt.</a:t>
            </a:r>
          </a:p>
          <a:p>
            <a:endParaRPr lang="en-US" sz="1400" dirty="0"/>
          </a:p>
          <a:p>
            <a:r>
              <a:rPr lang="en-US" sz="1400" dirty="0"/>
              <a:t>To further facilitate the communication and confirmation of compliance, HYMH has is launching a new Jaggaer portal to receive the applicable data prior to receipt of the parts.  HYMH will use this data to confirm parts are fully compliant to the drawing including any critical to quality or Key characteristics.  Suppliers are expected to take the appropriate steps to ensure internal processes execute and deliver the applicable Part Approval data prior to shipment of parts.</a:t>
            </a:r>
          </a:p>
          <a:p>
            <a:endParaRPr lang="en-US" sz="1400" dirty="0"/>
          </a:p>
          <a:p>
            <a:r>
              <a:rPr lang="en-US" sz="1400" dirty="0"/>
              <a:t>Routing the parts through HYMH Quality Assurance to be validated, due to the absence of data from the supplier, is considered a non-standard process and will likely result in notification of non-conformance. Therefore, it is extremely important to ensure your company has the necessary processes and procedures in place to ensure issuance of Part Approval to HYMH prior to parts shipping. </a:t>
            </a:r>
          </a:p>
          <a:p>
            <a:endParaRPr lang="en-US" sz="1400" dirty="0"/>
          </a:p>
          <a:p>
            <a:r>
              <a:rPr lang="en-US" sz="1400" dirty="0"/>
              <a:t>The following slides will explain </a:t>
            </a:r>
            <a:r>
              <a:rPr lang="en-US" sz="1400" u="sng" dirty="0"/>
              <a:t>when</a:t>
            </a:r>
            <a:r>
              <a:rPr lang="en-US" sz="1400" dirty="0"/>
              <a:t> , </a:t>
            </a:r>
            <a:r>
              <a:rPr lang="en-US" sz="1400" u="sng" dirty="0"/>
              <a:t>how</a:t>
            </a:r>
            <a:r>
              <a:rPr lang="en-US" sz="1400" dirty="0"/>
              <a:t> and </a:t>
            </a:r>
            <a:r>
              <a:rPr lang="en-US" sz="1400" u="sng" dirty="0"/>
              <a:t>what</a:t>
            </a:r>
            <a:r>
              <a:rPr lang="en-US" sz="1400" dirty="0"/>
              <a:t> to submit to HYMH for future shipments.  Please communicate these expectations to the appropriate staff A.S.A.P. and feel free to contact me if you have any questions.</a:t>
            </a:r>
          </a:p>
        </p:txBody>
      </p:sp>
      <p:grpSp>
        <p:nvGrpSpPr>
          <p:cNvPr id="3" name="Group 2">
            <a:extLst>
              <a:ext uri="{FF2B5EF4-FFF2-40B4-BE49-F238E27FC236}">
                <a16:creationId xmlns:a16="http://schemas.microsoft.com/office/drawing/2014/main" id="{6039848B-FC22-D64D-99FF-8F78BAAE9EB6}"/>
              </a:ext>
            </a:extLst>
          </p:cNvPr>
          <p:cNvGrpSpPr/>
          <p:nvPr/>
        </p:nvGrpSpPr>
        <p:grpSpPr>
          <a:xfrm>
            <a:off x="7248733" y="5321227"/>
            <a:ext cx="3048000" cy="775694"/>
            <a:chOff x="5638047" y="5480618"/>
            <a:chExt cx="3048000" cy="775694"/>
          </a:xfrm>
        </p:grpSpPr>
        <p:pic>
          <p:nvPicPr>
            <p:cNvPr id="5" name="Picture 4">
              <a:extLst>
                <a:ext uri="{FF2B5EF4-FFF2-40B4-BE49-F238E27FC236}">
                  <a16:creationId xmlns:a16="http://schemas.microsoft.com/office/drawing/2014/main" id="{ED3875C3-A196-F783-74CD-4E44E161F577}"/>
                </a:ext>
              </a:extLst>
            </p:cNvPr>
            <p:cNvPicPr>
              <a:picLocks noChangeAspect="1"/>
            </p:cNvPicPr>
            <p:nvPr/>
          </p:nvPicPr>
          <p:blipFill rotWithShape="1">
            <a:blip r:embed="rId2">
              <a:extLst>
                <a:ext uri="{28A0092B-C50C-407E-A947-70E740481C1C}">
                  <a14:useLocalDpi xmlns:a14="http://schemas.microsoft.com/office/drawing/2010/main" val="0"/>
                </a:ext>
              </a:extLst>
            </a:blip>
            <a:srcRect l="13018" t="8258" r="67020" b="83485"/>
            <a:stretch/>
          </p:blipFill>
          <p:spPr>
            <a:xfrm>
              <a:off x="6404401" y="5789552"/>
              <a:ext cx="1158240" cy="466760"/>
            </a:xfrm>
            <a:prstGeom prst="rect">
              <a:avLst/>
            </a:prstGeom>
          </p:spPr>
        </p:pic>
        <p:sp>
          <p:nvSpPr>
            <p:cNvPr id="6" name="TextBox 5">
              <a:extLst>
                <a:ext uri="{FF2B5EF4-FFF2-40B4-BE49-F238E27FC236}">
                  <a16:creationId xmlns:a16="http://schemas.microsoft.com/office/drawing/2014/main" id="{AD880BE9-73D3-EBEA-2259-44CC2B60E088}"/>
                </a:ext>
              </a:extLst>
            </p:cNvPr>
            <p:cNvSpPr txBox="1"/>
            <p:nvPr/>
          </p:nvSpPr>
          <p:spPr>
            <a:xfrm>
              <a:off x="5638047" y="5480618"/>
              <a:ext cx="3048000" cy="584775"/>
            </a:xfrm>
            <a:prstGeom prst="rect">
              <a:avLst/>
            </a:prstGeom>
            <a:noFill/>
          </p:spPr>
          <p:txBody>
            <a:bodyPr wrap="square" rtlCol="0">
              <a:spAutoFit/>
            </a:bodyPr>
            <a:lstStyle/>
            <a:p>
              <a:r>
                <a:rPr lang="en-US" sz="1600" dirty="0"/>
                <a:t>Vice President – Global Quality</a:t>
              </a:r>
            </a:p>
            <a:p>
              <a:endParaRPr lang="en-US" sz="1600" dirty="0"/>
            </a:p>
          </p:txBody>
        </p:sp>
      </p:grpSp>
      <p:sp>
        <p:nvSpPr>
          <p:cNvPr id="8" name="Title 5">
            <a:extLst>
              <a:ext uri="{FF2B5EF4-FFF2-40B4-BE49-F238E27FC236}">
                <a16:creationId xmlns:a16="http://schemas.microsoft.com/office/drawing/2014/main" id="{EC1DA9EC-790C-71B8-7301-3C18CCC605E7}"/>
              </a:ext>
            </a:extLst>
          </p:cNvPr>
          <p:cNvSpPr txBox="1">
            <a:spLocks/>
          </p:cNvSpPr>
          <p:nvPr/>
        </p:nvSpPr>
        <p:spPr>
          <a:xfrm>
            <a:off x="1608205" y="394425"/>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241858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32</a:t>
            </a:fld>
            <a:endParaRPr lang="en-US" dirty="0"/>
          </a:p>
        </p:txBody>
      </p:sp>
      <p:pic>
        <p:nvPicPr>
          <p:cNvPr id="2" name="Picture 3">
            <a:extLst>
              <a:ext uri="{FF2B5EF4-FFF2-40B4-BE49-F238E27FC236}">
                <a16:creationId xmlns:a16="http://schemas.microsoft.com/office/drawing/2014/main" id="{2AC73DA7-6AD3-EFC1-0632-E7B7506275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8477" y="2752288"/>
            <a:ext cx="8382001"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809E1E98-F957-B531-2EDC-5C9A64F7DBE4}"/>
              </a:ext>
            </a:extLst>
          </p:cNvPr>
          <p:cNvSpPr txBox="1">
            <a:spLocks/>
          </p:cNvSpPr>
          <p:nvPr/>
        </p:nvSpPr>
        <p:spPr>
          <a:xfrm>
            <a:off x="3287786" y="1380688"/>
            <a:ext cx="5486400" cy="79216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400" dirty="0"/>
              <a:t>When do I submit?</a:t>
            </a:r>
          </a:p>
          <a:p>
            <a:r>
              <a:rPr lang="en-US" sz="3600" dirty="0"/>
              <a:t>(Per Section 4 of the HYMH Supplier Quality Manual)</a:t>
            </a:r>
          </a:p>
        </p:txBody>
      </p:sp>
      <p:sp>
        <p:nvSpPr>
          <p:cNvPr id="6" name="Title 5">
            <a:extLst>
              <a:ext uri="{FF2B5EF4-FFF2-40B4-BE49-F238E27FC236}">
                <a16:creationId xmlns:a16="http://schemas.microsoft.com/office/drawing/2014/main" id="{9AACEEFE-1614-631B-1830-B8E40918DB7E}"/>
              </a:ext>
            </a:extLst>
          </p:cNvPr>
          <p:cNvSpPr txBox="1">
            <a:spLocks/>
          </p:cNvSpPr>
          <p:nvPr/>
        </p:nvSpPr>
        <p:spPr>
          <a:xfrm>
            <a:off x="1608205" y="386293"/>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374672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33</a:t>
            </a:fld>
            <a:endParaRPr lang="en-US" dirty="0"/>
          </a:p>
        </p:txBody>
      </p:sp>
      <p:pic>
        <p:nvPicPr>
          <p:cNvPr id="2" name="Picture 3">
            <a:extLst>
              <a:ext uri="{FF2B5EF4-FFF2-40B4-BE49-F238E27FC236}">
                <a16:creationId xmlns:a16="http://schemas.microsoft.com/office/drawing/2014/main" id="{6760A140-D70A-D4BA-5779-88B19674CE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5059" y="1975275"/>
            <a:ext cx="6110140"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2B7A7BF-2EEE-958C-E00A-FE26B0587106}"/>
              </a:ext>
            </a:extLst>
          </p:cNvPr>
          <p:cNvSpPr txBox="1"/>
          <p:nvPr/>
        </p:nvSpPr>
        <p:spPr>
          <a:xfrm>
            <a:off x="1816464" y="1130138"/>
            <a:ext cx="8767330" cy="584775"/>
          </a:xfrm>
          <a:prstGeom prst="rect">
            <a:avLst/>
          </a:prstGeom>
          <a:noFill/>
        </p:spPr>
        <p:txBody>
          <a:bodyPr wrap="square" rtlCol="0">
            <a:spAutoFit/>
          </a:bodyPr>
          <a:lstStyle/>
          <a:p>
            <a:r>
              <a:rPr lang="en-US" sz="1600" b="1" dirty="0"/>
              <a:t>Unless you are informed otherwise, by HYMH, a minimum of a level 2 Part Approval is required prior to the receipt of parts at any of our global manufacturing sites.</a:t>
            </a:r>
            <a:endParaRPr lang="en-US" sz="1600" dirty="0"/>
          </a:p>
        </p:txBody>
      </p:sp>
      <p:sp>
        <p:nvSpPr>
          <p:cNvPr id="6" name="Title 5">
            <a:extLst>
              <a:ext uri="{FF2B5EF4-FFF2-40B4-BE49-F238E27FC236}">
                <a16:creationId xmlns:a16="http://schemas.microsoft.com/office/drawing/2014/main" id="{4CAEA6A1-A69B-0F7D-3EA5-B8A89275CFD6}"/>
              </a:ext>
            </a:extLst>
          </p:cNvPr>
          <p:cNvSpPr txBox="1">
            <a:spLocks/>
          </p:cNvSpPr>
          <p:nvPr/>
        </p:nvSpPr>
        <p:spPr>
          <a:xfrm>
            <a:off x="1608205" y="314445"/>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310877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34</a:t>
            </a:fld>
            <a:endParaRPr lang="en-US" dirty="0"/>
          </a:p>
        </p:txBody>
      </p:sp>
      <p:pic>
        <p:nvPicPr>
          <p:cNvPr id="2" name="Picture 1">
            <a:extLst>
              <a:ext uri="{FF2B5EF4-FFF2-40B4-BE49-F238E27FC236}">
                <a16:creationId xmlns:a16="http://schemas.microsoft.com/office/drawing/2014/main" id="{CA0DDB08-3FCE-7A56-9C47-D08ED79940C6}"/>
              </a:ext>
            </a:extLst>
          </p:cNvPr>
          <p:cNvPicPr>
            <a:picLocks noChangeAspect="1"/>
          </p:cNvPicPr>
          <p:nvPr/>
        </p:nvPicPr>
        <p:blipFill>
          <a:blip r:embed="rId2"/>
          <a:stretch>
            <a:fillRect/>
          </a:stretch>
        </p:blipFill>
        <p:spPr>
          <a:xfrm>
            <a:off x="1449110" y="2846577"/>
            <a:ext cx="7389844" cy="3373738"/>
          </a:xfrm>
          <a:prstGeom prst="rect">
            <a:avLst/>
          </a:prstGeom>
        </p:spPr>
      </p:pic>
      <p:pic>
        <p:nvPicPr>
          <p:cNvPr id="3" name="Picture 2">
            <a:extLst>
              <a:ext uri="{FF2B5EF4-FFF2-40B4-BE49-F238E27FC236}">
                <a16:creationId xmlns:a16="http://schemas.microsoft.com/office/drawing/2014/main" id="{CF3364B8-C5F8-D3A6-85BC-85D8FA99B1C4}"/>
              </a:ext>
            </a:extLst>
          </p:cNvPr>
          <p:cNvPicPr>
            <a:picLocks noChangeAspect="1"/>
          </p:cNvPicPr>
          <p:nvPr/>
        </p:nvPicPr>
        <p:blipFill rotWithShape="1">
          <a:blip r:embed="rId3"/>
          <a:srcRect t="4339"/>
          <a:stretch/>
        </p:blipFill>
        <p:spPr>
          <a:xfrm>
            <a:off x="1450931" y="892354"/>
            <a:ext cx="3349252" cy="1904332"/>
          </a:xfrm>
          <a:prstGeom prst="rect">
            <a:avLst/>
          </a:prstGeom>
        </p:spPr>
      </p:pic>
      <p:sp>
        <p:nvSpPr>
          <p:cNvPr id="7" name="Rectangle 6">
            <a:extLst>
              <a:ext uri="{FF2B5EF4-FFF2-40B4-BE49-F238E27FC236}">
                <a16:creationId xmlns:a16="http://schemas.microsoft.com/office/drawing/2014/main" id="{1A89CD83-940B-DD11-6AD8-6F9B947A0225}"/>
              </a:ext>
            </a:extLst>
          </p:cNvPr>
          <p:cNvSpPr/>
          <p:nvPr/>
        </p:nvSpPr>
        <p:spPr>
          <a:xfrm>
            <a:off x="1594039" y="2409773"/>
            <a:ext cx="588397" cy="14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EB141A8-0EFB-43F8-842C-A69B24475437}"/>
              </a:ext>
            </a:extLst>
          </p:cNvPr>
          <p:cNvCxnSpPr>
            <a:cxnSpLocks/>
            <a:stCxn id="7" idx="3"/>
          </p:cNvCxnSpPr>
          <p:nvPr/>
        </p:nvCxnSpPr>
        <p:spPr>
          <a:xfrm flipV="1">
            <a:off x="2182436" y="1378430"/>
            <a:ext cx="1907235" cy="1105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DDA575-EBF2-0B03-8044-897744DB162C}"/>
              </a:ext>
            </a:extLst>
          </p:cNvPr>
          <p:cNvSpPr txBox="1"/>
          <p:nvPr/>
        </p:nvSpPr>
        <p:spPr>
          <a:xfrm>
            <a:off x="5146518" y="998131"/>
            <a:ext cx="3692436" cy="738664"/>
          </a:xfrm>
          <a:prstGeom prst="rect">
            <a:avLst/>
          </a:prstGeom>
          <a:noFill/>
        </p:spPr>
        <p:txBody>
          <a:bodyPr wrap="square" rtlCol="0">
            <a:spAutoFit/>
          </a:bodyPr>
          <a:lstStyle>
            <a:defPPr>
              <a:defRPr lang="en-US"/>
            </a:defPPr>
            <a:lvl1pPr>
              <a:defRPr sz="1400">
                <a:solidFill>
                  <a:srgbClr val="0070C0"/>
                </a:solidFill>
              </a:defRPr>
            </a:lvl1pPr>
          </a:lstStyle>
          <a:p>
            <a:pPr marL="342900" indent="-342900">
              <a:buFont typeface="+mj-lt"/>
              <a:buAutoNum type="arabicPeriod"/>
            </a:pPr>
            <a:r>
              <a:rPr lang="en-US" dirty="0"/>
              <a:t>Select Create Ticket</a:t>
            </a:r>
          </a:p>
          <a:p>
            <a:pPr marL="342900" indent="-342900">
              <a:buFont typeface="+mj-lt"/>
              <a:buAutoNum type="arabicPeriod"/>
            </a:pPr>
            <a:r>
              <a:rPr lang="en-US" dirty="0"/>
              <a:t>Choose Parts Approval</a:t>
            </a:r>
          </a:p>
          <a:p>
            <a:pPr marL="342900" indent="-342900">
              <a:buFont typeface="+mj-lt"/>
              <a:buAutoNum type="arabicPeriod"/>
            </a:pPr>
            <a:r>
              <a:rPr lang="en-US" dirty="0"/>
              <a:t>Click Continue and Input Screen will appear</a:t>
            </a:r>
          </a:p>
        </p:txBody>
      </p:sp>
      <p:sp>
        <p:nvSpPr>
          <p:cNvPr id="10" name="TextBox 9">
            <a:extLst>
              <a:ext uri="{FF2B5EF4-FFF2-40B4-BE49-F238E27FC236}">
                <a16:creationId xmlns:a16="http://schemas.microsoft.com/office/drawing/2014/main" id="{307D5760-301F-0B32-7374-25AA3C046DCF}"/>
              </a:ext>
            </a:extLst>
          </p:cNvPr>
          <p:cNvSpPr txBox="1"/>
          <p:nvPr/>
        </p:nvSpPr>
        <p:spPr>
          <a:xfrm>
            <a:off x="5104615" y="3112836"/>
            <a:ext cx="202560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General Subject</a:t>
            </a:r>
          </a:p>
        </p:txBody>
      </p:sp>
      <p:sp>
        <p:nvSpPr>
          <p:cNvPr id="11" name="TextBox 10">
            <a:extLst>
              <a:ext uri="{FF2B5EF4-FFF2-40B4-BE49-F238E27FC236}">
                <a16:creationId xmlns:a16="http://schemas.microsoft.com/office/drawing/2014/main" id="{345BD083-D478-B000-B839-B75703E7E569}"/>
              </a:ext>
            </a:extLst>
          </p:cNvPr>
          <p:cNvSpPr txBox="1"/>
          <p:nvPr/>
        </p:nvSpPr>
        <p:spPr>
          <a:xfrm>
            <a:off x="5941189" y="4418199"/>
            <a:ext cx="4516014" cy="1015663"/>
          </a:xfrm>
          <a:prstGeom prst="rect">
            <a:avLst/>
          </a:prstGeom>
          <a:noFill/>
        </p:spPr>
        <p:txBody>
          <a:bodyPr wrap="square" rtlCol="0">
            <a:spAutoFit/>
          </a:bodyPr>
          <a:lstStyle>
            <a:defPPr>
              <a:defRPr lang="en-US"/>
            </a:defPPr>
            <a:lvl1pPr>
              <a:defRPr sz="1400">
                <a:solidFill>
                  <a:srgbClr val="0070C0"/>
                </a:solidFill>
              </a:defRPr>
            </a:lvl1pPr>
          </a:lstStyle>
          <a:p>
            <a:r>
              <a:rPr lang="en-US" sz="1200" dirty="0"/>
              <a:t>Drawings may define assemblies and all charted components must be confirmed and submitted per SQM. If ECN Revisions change individual components, the supplier is still expected to review each drawing, confirm and document the total change content to ensure no change content is missed.</a:t>
            </a:r>
          </a:p>
        </p:txBody>
      </p:sp>
      <p:sp>
        <p:nvSpPr>
          <p:cNvPr id="12" name="TextBox 11">
            <a:extLst>
              <a:ext uri="{FF2B5EF4-FFF2-40B4-BE49-F238E27FC236}">
                <a16:creationId xmlns:a16="http://schemas.microsoft.com/office/drawing/2014/main" id="{5B8E135F-D4D6-5515-7F86-9D0B7ECF1AFE}"/>
              </a:ext>
            </a:extLst>
          </p:cNvPr>
          <p:cNvSpPr txBox="1"/>
          <p:nvPr/>
        </p:nvSpPr>
        <p:spPr>
          <a:xfrm>
            <a:off x="7204869" y="5260265"/>
            <a:ext cx="3378925" cy="1015663"/>
          </a:xfrm>
          <a:prstGeom prst="rect">
            <a:avLst/>
          </a:prstGeom>
          <a:noFill/>
        </p:spPr>
        <p:txBody>
          <a:bodyPr wrap="square" rtlCol="0">
            <a:spAutoFit/>
          </a:bodyPr>
          <a:lstStyle>
            <a:defPPr>
              <a:defRPr lang="en-US"/>
            </a:defPPr>
            <a:lvl1pPr>
              <a:defRPr sz="1400">
                <a:solidFill>
                  <a:srgbClr val="0070C0"/>
                </a:solidFill>
              </a:defRPr>
            </a:lvl1pPr>
          </a:lstStyle>
          <a:p>
            <a:r>
              <a:rPr lang="en-US" sz="1200" dirty="0"/>
              <a:t>Production parts are expected to be both Off Tool and Off Process (SQM Sec. 4). In some instances, HYMH may procure early prototype parts for initial trials. Please clearly indicate what level of tooling was used for the submission.</a:t>
            </a:r>
          </a:p>
        </p:txBody>
      </p:sp>
      <p:cxnSp>
        <p:nvCxnSpPr>
          <p:cNvPr id="13" name="Straight Arrow Connector 12">
            <a:extLst>
              <a:ext uri="{FF2B5EF4-FFF2-40B4-BE49-F238E27FC236}">
                <a16:creationId xmlns:a16="http://schemas.microsoft.com/office/drawing/2014/main" id="{2769DBF3-98FF-39FB-E043-7F7BEA06AFAC}"/>
              </a:ext>
            </a:extLst>
          </p:cNvPr>
          <p:cNvCxnSpPr>
            <a:cxnSpLocks/>
          </p:cNvCxnSpPr>
          <p:nvPr/>
        </p:nvCxnSpPr>
        <p:spPr>
          <a:xfrm flipH="1">
            <a:off x="5695159" y="4917363"/>
            <a:ext cx="26125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08BEC4-5379-C0C7-9572-11560CF96755}"/>
              </a:ext>
            </a:extLst>
          </p:cNvPr>
          <p:cNvCxnSpPr>
            <a:cxnSpLocks/>
            <a:stCxn id="12" idx="1"/>
          </p:cNvCxnSpPr>
          <p:nvPr/>
        </p:nvCxnSpPr>
        <p:spPr>
          <a:xfrm flipH="1">
            <a:off x="6829450" y="5768097"/>
            <a:ext cx="3754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61F609-2C0D-BAE8-F6B9-133A1ECB8A07}"/>
              </a:ext>
            </a:extLst>
          </p:cNvPr>
          <p:cNvCxnSpPr>
            <a:cxnSpLocks/>
          </p:cNvCxnSpPr>
          <p:nvPr/>
        </p:nvCxnSpPr>
        <p:spPr>
          <a:xfrm flipH="1">
            <a:off x="4093545" y="3954809"/>
            <a:ext cx="261255" cy="256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5D7212-931E-C29D-8220-0222B3AC71DE}"/>
              </a:ext>
            </a:extLst>
          </p:cNvPr>
          <p:cNvSpPr txBox="1"/>
          <p:nvPr/>
        </p:nvSpPr>
        <p:spPr>
          <a:xfrm>
            <a:off x="4297433" y="3656935"/>
            <a:ext cx="2218198"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Part # Information </a:t>
            </a:r>
          </a:p>
        </p:txBody>
      </p:sp>
      <p:cxnSp>
        <p:nvCxnSpPr>
          <p:cNvPr id="17" name="Straight Arrow Connector 16">
            <a:extLst>
              <a:ext uri="{FF2B5EF4-FFF2-40B4-BE49-F238E27FC236}">
                <a16:creationId xmlns:a16="http://schemas.microsoft.com/office/drawing/2014/main" id="{17407BE4-2D68-20E4-968A-90FECD2405DA}"/>
              </a:ext>
            </a:extLst>
          </p:cNvPr>
          <p:cNvCxnSpPr>
            <a:cxnSpLocks/>
          </p:cNvCxnSpPr>
          <p:nvPr/>
        </p:nvCxnSpPr>
        <p:spPr>
          <a:xfrm flipH="1">
            <a:off x="6515631" y="1736795"/>
            <a:ext cx="846778" cy="1109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5">
            <a:extLst>
              <a:ext uri="{FF2B5EF4-FFF2-40B4-BE49-F238E27FC236}">
                <a16:creationId xmlns:a16="http://schemas.microsoft.com/office/drawing/2014/main" id="{AABD3327-4C48-EE60-5932-7F76335CA5BB}"/>
              </a:ext>
            </a:extLst>
          </p:cNvPr>
          <p:cNvSpPr txBox="1">
            <a:spLocks/>
          </p:cNvSpPr>
          <p:nvPr/>
        </p:nvSpPr>
        <p:spPr>
          <a:xfrm>
            <a:off x="1337991" y="248705"/>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r"/>
            <a:r>
              <a:rPr lang="en-US" dirty="0"/>
              <a:t>Part Approval Submission</a:t>
            </a:r>
          </a:p>
        </p:txBody>
      </p:sp>
    </p:spTree>
    <p:extLst>
      <p:ext uri="{BB962C8B-B14F-4D97-AF65-F5344CB8AC3E}">
        <p14:creationId xmlns:p14="http://schemas.microsoft.com/office/powerpoint/2010/main" val="384009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35</a:t>
            </a:fld>
            <a:endParaRPr lang="en-US" dirty="0"/>
          </a:p>
        </p:txBody>
      </p:sp>
      <p:pic>
        <p:nvPicPr>
          <p:cNvPr id="2" name="Picture 1">
            <a:extLst>
              <a:ext uri="{FF2B5EF4-FFF2-40B4-BE49-F238E27FC236}">
                <a16:creationId xmlns:a16="http://schemas.microsoft.com/office/drawing/2014/main" id="{8892ECC9-5F64-F631-ADC4-F3968DEFAD51}"/>
              </a:ext>
            </a:extLst>
          </p:cNvPr>
          <p:cNvPicPr>
            <a:picLocks noChangeAspect="1"/>
          </p:cNvPicPr>
          <p:nvPr/>
        </p:nvPicPr>
        <p:blipFill>
          <a:blip r:embed="rId2"/>
          <a:stretch>
            <a:fillRect/>
          </a:stretch>
        </p:blipFill>
        <p:spPr>
          <a:xfrm>
            <a:off x="1330047" y="1466727"/>
            <a:ext cx="8813394" cy="4325632"/>
          </a:xfrm>
          <a:prstGeom prst="rect">
            <a:avLst/>
          </a:prstGeom>
        </p:spPr>
      </p:pic>
      <p:pic>
        <p:nvPicPr>
          <p:cNvPr id="6" name="Picture 5">
            <a:extLst>
              <a:ext uri="{FF2B5EF4-FFF2-40B4-BE49-F238E27FC236}">
                <a16:creationId xmlns:a16="http://schemas.microsoft.com/office/drawing/2014/main" id="{9F9E4B37-BD37-FD58-1ACF-E812460DE889}"/>
              </a:ext>
            </a:extLst>
          </p:cNvPr>
          <p:cNvPicPr>
            <a:picLocks noChangeAspect="1"/>
          </p:cNvPicPr>
          <p:nvPr/>
        </p:nvPicPr>
        <p:blipFill>
          <a:blip r:embed="rId3"/>
          <a:stretch>
            <a:fillRect/>
          </a:stretch>
        </p:blipFill>
        <p:spPr>
          <a:xfrm>
            <a:off x="6244905" y="2699155"/>
            <a:ext cx="4191000" cy="619125"/>
          </a:xfrm>
          <a:prstGeom prst="rect">
            <a:avLst/>
          </a:prstGeom>
          <a:ln>
            <a:solidFill>
              <a:srgbClr val="FF0000"/>
            </a:solidFill>
          </a:ln>
        </p:spPr>
      </p:pic>
      <p:grpSp>
        <p:nvGrpSpPr>
          <p:cNvPr id="7" name="Group 6">
            <a:extLst>
              <a:ext uri="{FF2B5EF4-FFF2-40B4-BE49-F238E27FC236}">
                <a16:creationId xmlns:a16="http://schemas.microsoft.com/office/drawing/2014/main" id="{FE67EF95-AA3E-F5EB-88AF-CED28EBA9125}"/>
              </a:ext>
            </a:extLst>
          </p:cNvPr>
          <p:cNvGrpSpPr/>
          <p:nvPr/>
        </p:nvGrpSpPr>
        <p:grpSpPr>
          <a:xfrm>
            <a:off x="6075043" y="1423495"/>
            <a:ext cx="4095750" cy="628650"/>
            <a:chOff x="4511040" y="1037253"/>
            <a:chExt cx="4095750" cy="628650"/>
          </a:xfrm>
        </p:grpSpPr>
        <p:pic>
          <p:nvPicPr>
            <p:cNvPr id="8" name="Picture 7">
              <a:extLst>
                <a:ext uri="{FF2B5EF4-FFF2-40B4-BE49-F238E27FC236}">
                  <a16:creationId xmlns:a16="http://schemas.microsoft.com/office/drawing/2014/main" id="{A1517035-7324-955B-05F8-C515723A26A5}"/>
                </a:ext>
              </a:extLst>
            </p:cNvPr>
            <p:cNvPicPr>
              <a:picLocks noChangeAspect="1"/>
            </p:cNvPicPr>
            <p:nvPr/>
          </p:nvPicPr>
          <p:blipFill>
            <a:blip r:embed="rId4"/>
            <a:stretch>
              <a:fillRect/>
            </a:stretch>
          </p:blipFill>
          <p:spPr>
            <a:xfrm>
              <a:off x="4511040" y="1037253"/>
              <a:ext cx="4095750" cy="628650"/>
            </a:xfrm>
            <a:prstGeom prst="rect">
              <a:avLst/>
            </a:prstGeom>
            <a:ln>
              <a:solidFill>
                <a:srgbClr val="FF0000"/>
              </a:solidFill>
            </a:ln>
          </p:spPr>
        </p:pic>
        <p:sp>
          <p:nvSpPr>
            <p:cNvPr id="9" name="Rectangle 8">
              <a:extLst>
                <a:ext uri="{FF2B5EF4-FFF2-40B4-BE49-F238E27FC236}">
                  <a16:creationId xmlns:a16="http://schemas.microsoft.com/office/drawing/2014/main" id="{2B7E2698-206E-814A-E60F-461CC9580B7C}"/>
                </a:ext>
              </a:extLst>
            </p:cNvPr>
            <p:cNvSpPr/>
            <p:nvPr/>
          </p:nvSpPr>
          <p:spPr>
            <a:xfrm>
              <a:off x="4511040" y="1271451"/>
              <a:ext cx="1227909" cy="19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3F8EEB8E-5254-4C98-8411-1DA72EB3848A}"/>
              </a:ext>
            </a:extLst>
          </p:cNvPr>
          <p:cNvCxnSpPr>
            <a:cxnSpLocks/>
            <a:stCxn id="9" idx="1"/>
          </p:cNvCxnSpPr>
          <p:nvPr/>
        </p:nvCxnSpPr>
        <p:spPr>
          <a:xfrm flipH="1">
            <a:off x="5657033" y="1753488"/>
            <a:ext cx="418010" cy="2986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6FA534-86F3-6B19-8334-6F1177C25247}"/>
              </a:ext>
            </a:extLst>
          </p:cNvPr>
          <p:cNvCxnSpPr>
            <a:cxnSpLocks/>
            <a:stCxn id="6" idx="1"/>
          </p:cNvCxnSpPr>
          <p:nvPr/>
        </p:nvCxnSpPr>
        <p:spPr>
          <a:xfrm flipH="1" flipV="1">
            <a:off x="5452429" y="2453558"/>
            <a:ext cx="792476" cy="555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50E82C-A0AA-95B5-E278-327E5D1FF0E1}"/>
              </a:ext>
            </a:extLst>
          </p:cNvPr>
          <p:cNvCxnSpPr>
            <a:cxnSpLocks/>
            <a:stCxn id="6" idx="1"/>
          </p:cNvCxnSpPr>
          <p:nvPr/>
        </p:nvCxnSpPr>
        <p:spPr>
          <a:xfrm flipH="1">
            <a:off x="5294738" y="3008718"/>
            <a:ext cx="95016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4EF203-8C5E-EF3B-E5BB-EF54A0701262}"/>
              </a:ext>
            </a:extLst>
          </p:cNvPr>
          <p:cNvSpPr txBox="1"/>
          <p:nvPr/>
        </p:nvSpPr>
        <p:spPr>
          <a:xfrm>
            <a:off x="6138451" y="3312154"/>
            <a:ext cx="4259311"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anything is out of specification, CAPA must be clear and contact your HYMH Quality Representative</a:t>
            </a:r>
          </a:p>
        </p:txBody>
      </p:sp>
      <p:sp>
        <p:nvSpPr>
          <p:cNvPr id="14" name="TextBox 13">
            <a:extLst>
              <a:ext uri="{FF2B5EF4-FFF2-40B4-BE49-F238E27FC236}">
                <a16:creationId xmlns:a16="http://schemas.microsoft.com/office/drawing/2014/main" id="{E180739C-B4B8-10C8-6CDB-DEF5531B991B}"/>
              </a:ext>
            </a:extLst>
          </p:cNvPr>
          <p:cNvSpPr txBox="1"/>
          <p:nvPr/>
        </p:nvSpPr>
        <p:spPr>
          <a:xfrm>
            <a:off x="5339301" y="4241300"/>
            <a:ext cx="239485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Multiple files can be uploaded</a:t>
            </a:r>
          </a:p>
        </p:txBody>
      </p:sp>
      <p:sp>
        <p:nvSpPr>
          <p:cNvPr id="15" name="TextBox 14">
            <a:extLst>
              <a:ext uri="{FF2B5EF4-FFF2-40B4-BE49-F238E27FC236}">
                <a16:creationId xmlns:a16="http://schemas.microsoft.com/office/drawing/2014/main" id="{103658EA-15DF-F8C9-2AD6-3D31DA34DB4D}"/>
              </a:ext>
            </a:extLst>
          </p:cNvPr>
          <p:cNvSpPr txBox="1"/>
          <p:nvPr/>
        </p:nvSpPr>
        <p:spPr>
          <a:xfrm>
            <a:off x="5339301" y="5349356"/>
            <a:ext cx="429417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Additional notes can be added</a:t>
            </a:r>
          </a:p>
        </p:txBody>
      </p:sp>
      <p:sp>
        <p:nvSpPr>
          <p:cNvPr id="16" name="TextBox 15">
            <a:extLst>
              <a:ext uri="{FF2B5EF4-FFF2-40B4-BE49-F238E27FC236}">
                <a16:creationId xmlns:a16="http://schemas.microsoft.com/office/drawing/2014/main" id="{95D8C829-1EDB-F18E-90A7-A49EDAF3E299}"/>
              </a:ext>
            </a:extLst>
          </p:cNvPr>
          <p:cNvSpPr txBox="1"/>
          <p:nvPr/>
        </p:nvSpPr>
        <p:spPr>
          <a:xfrm>
            <a:off x="3182453" y="1179322"/>
            <a:ext cx="239485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Document ECN and PO #</a:t>
            </a:r>
          </a:p>
        </p:txBody>
      </p:sp>
      <p:sp>
        <p:nvSpPr>
          <p:cNvPr id="17" name="TextBox 16">
            <a:extLst>
              <a:ext uri="{FF2B5EF4-FFF2-40B4-BE49-F238E27FC236}">
                <a16:creationId xmlns:a16="http://schemas.microsoft.com/office/drawing/2014/main" id="{99F1056C-3D90-1E11-9383-40E5DB28E909}"/>
              </a:ext>
            </a:extLst>
          </p:cNvPr>
          <p:cNvSpPr txBox="1"/>
          <p:nvPr/>
        </p:nvSpPr>
        <p:spPr>
          <a:xfrm>
            <a:off x="5863905" y="913753"/>
            <a:ext cx="4593863"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submitting ISIR only for initial samples, you are required to return and complete the full PA Submission</a:t>
            </a:r>
          </a:p>
        </p:txBody>
      </p:sp>
      <p:sp>
        <p:nvSpPr>
          <p:cNvPr id="18" name="Title 5">
            <a:extLst>
              <a:ext uri="{FF2B5EF4-FFF2-40B4-BE49-F238E27FC236}">
                <a16:creationId xmlns:a16="http://schemas.microsoft.com/office/drawing/2014/main" id="{29366C8C-7C38-0DC2-62DE-E624A0AB4541}"/>
              </a:ext>
            </a:extLst>
          </p:cNvPr>
          <p:cNvSpPr txBox="1">
            <a:spLocks/>
          </p:cNvSpPr>
          <p:nvPr/>
        </p:nvSpPr>
        <p:spPr>
          <a:xfrm>
            <a:off x="1608205" y="270661"/>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124722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36</a:t>
            </a:fld>
            <a:endParaRPr lang="en-US" dirty="0"/>
          </a:p>
        </p:txBody>
      </p:sp>
      <p:pic>
        <p:nvPicPr>
          <p:cNvPr id="2" name="Picture 1">
            <a:extLst>
              <a:ext uri="{FF2B5EF4-FFF2-40B4-BE49-F238E27FC236}">
                <a16:creationId xmlns:a16="http://schemas.microsoft.com/office/drawing/2014/main" id="{D845FD90-1248-4FEF-F0DF-650F8B572D01}"/>
              </a:ext>
            </a:extLst>
          </p:cNvPr>
          <p:cNvPicPr>
            <a:picLocks noChangeAspect="1"/>
          </p:cNvPicPr>
          <p:nvPr/>
        </p:nvPicPr>
        <p:blipFill>
          <a:blip r:embed="rId2"/>
          <a:stretch>
            <a:fillRect/>
          </a:stretch>
        </p:blipFill>
        <p:spPr>
          <a:xfrm>
            <a:off x="1694576" y="1501577"/>
            <a:ext cx="7610897" cy="3400111"/>
          </a:xfrm>
          <a:prstGeom prst="rect">
            <a:avLst/>
          </a:prstGeom>
        </p:spPr>
      </p:pic>
      <p:sp>
        <p:nvSpPr>
          <p:cNvPr id="6" name="TextBox 5">
            <a:extLst>
              <a:ext uri="{FF2B5EF4-FFF2-40B4-BE49-F238E27FC236}">
                <a16:creationId xmlns:a16="http://schemas.microsoft.com/office/drawing/2014/main" id="{80D8DFEB-6838-07E5-38B2-1D0E06A6F7C9}"/>
              </a:ext>
            </a:extLst>
          </p:cNvPr>
          <p:cNvSpPr txBox="1"/>
          <p:nvPr/>
        </p:nvSpPr>
        <p:spPr>
          <a:xfrm>
            <a:off x="5389562" y="2729498"/>
            <a:ext cx="5390929"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drawing specifies a Product Requirements Document, results must be included</a:t>
            </a:r>
          </a:p>
        </p:txBody>
      </p:sp>
      <p:sp>
        <p:nvSpPr>
          <p:cNvPr id="7" name="TextBox 6">
            <a:extLst>
              <a:ext uri="{FF2B5EF4-FFF2-40B4-BE49-F238E27FC236}">
                <a16:creationId xmlns:a16="http://schemas.microsoft.com/office/drawing/2014/main" id="{CD8DA5E2-8948-E800-7435-7F949DFEB214}"/>
              </a:ext>
            </a:extLst>
          </p:cNvPr>
          <p:cNvSpPr txBox="1"/>
          <p:nvPr/>
        </p:nvSpPr>
        <p:spPr>
          <a:xfrm>
            <a:off x="4749474" y="4593911"/>
            <a:ext cx="2702091" cy="307777"/>
          </a:xfrm>
          <a:prstGeom prst="rect">
            <a:avLst/>
          </a:prstGeom>
          <a:noFill/>
        </p:spPr>
        <p:txBody>
          <a:bodyPr wrap="square" rtlCol="0">
            <a:spAutoFit/>
          </a:bodyPr>
          <a:lstStyle/>
          <a:p>
            <a:r>
              <a:rPr lang="en-US" sz="1400" dirty="0">
                <a:solidFill>
                  <a:srgbClr val="FF0000"/>
                </a:solidFill>
              </a:rPr>
              <a:t>Save Must Be Clicked To Submit!</a:t>
            </a:r>
            <a:endParaRPr lang="en-US" sz="1400" dirty="0"/>
          </a:p>
        </p:txBody>
      </p:sp>
      <p:sp>
        <p:nvSpPr>
          <p:cNvPr id="8" name="TextBox 7">
            <a:extLst>
              <a:ext uri="{FF2B5EF4-FFF2-40B4-BE49-F238E27FC236}">
                <a16:creationId xmlns:a16="http://schemas.microsoft.com/office/drawing/2014/main" id="{156EF399-4D80-D097-40DE-9AAD6C462897}"/>
              </a:ext>
            </a:extLst>
          </p:cNvPr>
          <p:cNvSpPr txBox="1"/>
          <p:nvPr/>
        </p:nvSpPr>
        <p:spPr>
          <a:xfrm>
            <a:off x="8277861" y="1676955"/>
            <a:ext cx="2055223" cy="523220"/>
          </a:xfrm>
          <a:prstGeom prst="rect">
            <a:avLst/>
          </a:prstGeom>
          <a:noFill/>
        </p:spPr>
        <p:txBody>
          <a:bodyPr wrap="square" rtlCol="0">
            <a:spAutoFit/>
          </a:bodyPr>
          <a:lstStyle/>
          <a:p>
            <a:r>
              <a:rPr lang="en-US" sz="1400" dirty="0">
                <a:solidFill>
                  <a:srgbClr val="0070C0"/>
                </a:solidFill>
              </a:rPr>
              <a:t>HYMH Locations Impacted</a:t>
            </a:r>
          </a:p>
        </p:txBody>
      </p:sp>
      <p:sp>
        <p:nvSpPr>
          <p:cNvPr id="9" name="TextBox 8">
            <a:extLst>
              <a:ext uri="{FF2B5EF4-FFF2-40B4-BE49-F238E27FC236}">
                <a16:creationId xmlns:a16="http://schemas.microsoft.com/office/drawing/2014/main" id="{54F435B2-48D4-63C7-906D-D4A9421CD2FE}"/>
              </a:ext>
            </a:extLst>
          </p:cNvPr>
          <p:cNvSpPr txBox="1"/>
          <p:nvPr/>
        </p:nvSpPr>
        <p:spPr>
          <a:xfrm>
            <a:off x="5582396" y="3538854"/>
            <a:ext cx="380060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quality contact (SQE or QE) from the list</a:t>
            </a:r>
          </a:p>
        </p:txBody>
      </p:sp>
      <p:sp>
        <p:nvSpPr>
          <p:cNvPr id="10" name="Title 5">
            <a:extLst>
              <a:ext uri="{FF2B5EF4-FFF2-40B4-BE49-F238E27FC236}">
                <a16:creationId xmlns:a16="http://schemas.microsoft.com/office/drawing/2014/main" id="{4A017BEC-C64B-D0F8-B1B0-BEDDA32899D1}"/>
              </a:ext>
            </a:extLst>
          </p:cNvPr>
          <p:cNvSpPr txBox="1">
            <a:spLocks/>
          </p:cNvSpPr>
          <p:nvPr/>
        </p:nvSpPr>
        <p:spPr>
          <a:xfrm>
            <a:off x="1608205" y="391009"/>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1303332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37</a:t>
            </a:fld>
            <a:endParaRPr lang="en-US" dirty="0"/>
          </a:p>
        </p:txBody>
      </p:sp>
      <p:pic>
        <p:nvPicPr>
          <p:cNvPr id="2" name="Picture 1">
            <a:extLst>
              <a:ext uri="{FF2B5EF4-FFF2-40B4-BE49-F238E27FC236}">
                <a16:creationId xmlns:a16="http://schemas.microsoft.com/office/drawing/2014/main" id="{F2233009-216B-017C-3656-D4F0F196ADE3}"/>
              </a:ext>
            </a:extLst>
          </p:cNvPr>
          <p:cNvPicPr>
            <a:picLocks noChangeAspect="1"/>
          </p:cNvPicPr>
          <p:nvPr/>
        </p:nvPicPr>
        <p:blipFill rotWithShape="1">
          <a:blip r:embed="rId2"/>
          <a:srcRect r="3276"/>
          <a:stretch/>
        </p:blipFill>
        <p:spPr>
          <a:xfrm>
            <a:off x="1689530" y="2310373"/>
            <a:ext cx="5850479" cy="3231888"/>
          </a:xfrm>
          <a:prstGeom prst="rect">
            <a:avLst/>
          </a:prstGeom>
        </p:spPr>
      </p:pic>
      <p:sp>
        <p:nvSpPr>
          <p:cNvPr id="6" name="TextBox 5">
            <a:extLst>
              <a:ext uri="{FF2B5EF4-FFF2-40B4-BE49-F238E27FC236}">
                <a16:creationId xmlns:a16="http://schemas.microsoft.com/office/drawing/2014/main" id="{49AD0FA9-D101-9607-9C2C-3B23B813BBC3}"/>
              </a:ext>
            </a:extLst>
          </p:cNvPr>
          <p:cNvSpPr txBox="1"/>
          <p:nvPr/>
        </p:nvSpPr>
        <p:spPr>
          <a:xfrm>
            <a:off x="4981096" y="2307735"/>
            <a:ext cx="485634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Assigned SQE/QE Representative will confirm submission</a:t>
            </a:r>
          </a:p>
        </p:txBody>
      </p:sp>
      <p:sp>
        <p:nvSpPr>
          <p:cNvPr id="7" name="TextBox 6">
            <a:extLst>
              <a:ext uri="{FF2B5EF4-FFF2-40B4-BE49-F238E27FC236}">
                <a16:creationId xmlns:a16="http://schemas.microsoft.com/office/drawing/2014/main" id="{39DAC39E-B953-2B36-B09C-99893F94AEFF}"/>
              </a:ext>
            </a:extLst>
          </p:cNvPr>
          <p:cNvSpPr txBox="1"/>
          <p:nvPr/>
        </p:nvSpPr>
        <p:spPr>
          <a:xfrm>
            <a:off x="7943929" y="5204244"/>
            <a:ext cx="2616291" cy="948295"/>
          </a:xfrm>
          <a:prstGeom prst="rect">
            <a:avLst/>
          </a:prstGeom>
          <a:noFill/>
        </p:spPr>
        <p:txBody>
          <a:bodyPr wrap="square" rtlCol="0">
            <a:spAutoFit/>
          </a:bodyPr>
          <a:lstStyle>
            <a:defPPr>
              <a:defRPr lang="en-US"/>
            </a:defPPr>
            <a:lvl1pPr>
              <a:defRPr sz="1400">
                <a:solidFill>
                  <a:srgbClr val="0070C0"/>
                </a:solidFill>
              </a:defRPr>
            </a:lvl1pPr>
          </a:lstStyle>
          <a:p>
            <a:r>
              <a:rPr lang="en-US" dirty="0"/>
              <a:t>NOTE: Approval or Rejection Status will be made clear, and comments provided to support required activities</a:t>
            </a:r>
          </a:p>
        </p:txBody>
      </p:sp>
      <p:sp>
        <p:nvSpPr>
          <p:cNvPr id="8" name="TextBox 7">
            <a:extLst>
              <a:ext uri="{FF2B5EF4-FFF2-40B4-BE49-F238E27FC236}">
                <a16:creationId xmlns:a16="http://schemas.microsoft.com/office/drawing/2014/main" id="{C7F28B82-5FBD-153A-98F8-A0B8AD3B6A28}"/>
              </a:ext>
            </a:extLst>
          </p:cNvPr>
          <p:cNvSpPr txBox="1"/>
          <p:nvPr/>
        </p:nvSpPr>
        <p:spPr>
          <a:xfrm>
            <a:off x="4202626" y="4867048"/>
            <a:ext cx="3474923"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All updates and comments will be automatically logged for future reference.</a:t>
            </a:r>
          </a:p>
        </p:txBody>
      </p:sp>
      <p:sp>
        <p:nvSpPr>
          <p:cNvPr id="9" name="TextBox 8">
            <a:extLst>
              <a:ext uri="{FF2B5EF4-FFF2-40B4-BE49-F238E27FC236}">
                <a16:creationId xmlns:a16="http://schemas.microsoft.com/office/drawing/2014/main" id="{326435F7-7F8B-77FF-088E-CD834960838A}"/>
              </a:ext>
            </a:extLst>
          </p:cNvPr>
          <p:cNvSpPr txBox="1"/>
          <p:nvPr/>
        </p:nvSpPr>
        <p:spPr>
          <a:xfrm>
            <a:off x="6674754" y="2989694"/>
            <a:ext cx="3970929"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SQE/QE will confirm submission and give direction per drop down list.</a:t>
            </a:r>
          </a:p>
        </p:txBody>
      </p:sp>
      <p:pic>
        <p:nvPicPr>
          <p:cNvPr id="10" name="Picture 9">
            <a:extLst>
              <a:ext uri="{FF2B5EF4-FFF2-40B4-BE49-F238E27FC236}">
                <a16:creationId xmlns:a16="http://schemas.microsoft.com/office/drawing/2014/main" id="{FA58A3BC-F743-8CF4-119C-D52EC63FBBFC}"/>
              </a:ext>
            </a:extLst>
          </p:cNvPr>
          <p:cNvPicPr>
            <a:picLocks noChangeAspect="1"/>
          </p:cNvPicPr>
          <p:nvPr/>
        </p:nvPicPr>
        <p:blipFill>
          <a:blip r:embed="rId3"/>
          <a:stretch>
            <a:fillRect/>
          </a:stretch>
        </p:blipFill>
        <p:spPr>
          <a:xfrm>
            <a:off x="1595607" y="1390954"/>
            <a:ext cx="9144000" cy="733476"/>
          </a:xfrm>
          <a:prstGeom prst="rect">
            <a:avLst/>
          </a:prstGeom>
        </p:spPr>
      </p:pic>
      <p:sp>
        <p:nvSpPr>
          <p:cNvPr id="11" name="TextBox 10">
            <a:extLst>
              <a:ext uri="{FF2B5EF4-FFF2-40B4-BE49-F238E27FC236}">
                <a16:creationId xmlns:a16="http://schemas.microsoft.com/office/drawing/2014/main" id="{382E958E-9606-BBB2-D2B1-C01DCA751B57}"/>
              </a:ext>
            </a:extLst>
          </p:cNvPr>
          <p:cNvSpPr txBox="1"/>
          <p:nvPr/>
        </p:nvSpPr>
        <p:spPr>
          <a:xfrm>
            <a:off x="1682692" y="1036773"/>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HYMH SQE/QE gets e-mail notification and ticket review will show updated status “Quality Review”</a:t>
            </a:r>
          </a:p>
        </p:txBody>
      </p:sp>
      <p:sp>
        <p:nvSpPr>
          <p:cNvPr id="12" name="Rectangle 11">
            <a:extLst>
              <a:ext uri="{FF2B5EF4-FFF2-40B4-BE49-F238E27FC236}">
                <a16:creationId xmlns:a16="http://schemas.microsoft.com/office/drawing/2014/main" id="{32DDB7EA-99F2-5761-4672-15FAADC40923}"/>
              </a:ext>
            </a:extLst>
          </p:cNvPr>
          <p:cNvSpPr/>
          <p:nvPr/>
        </p:nvSpPr>
        <p:spPr>
          <a:xfrm>
            <a:off x="8448873" y="1667227"/>
            <a:ext cx="1012441" cy="389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9ACBF2D-761A-3230-439B-6AAA3EA32412}"/>
              </a:ext>
            </a:extLst>
          </p:cNvPr>
          <p:cNvCxnSpPr>
            <a:cxnSpLocks/>
          </p:cNvCxnSpPr>
          <p:nvPr/>
        </p:nvCxnSpPr>
        <p:spPr>
          <a:xfrm flipV="1">
            <a:off x="5579778" y="4679875"/>
            <a:ext cx="0" cy="233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5">
            <a:extLst>
              <a:ext uri="{FF2B5EF4-FFF2-40B4-BE49-F238E27FC236}">
                <a16:creationId xmlns:a16="http://schemas.microsoft.com/office/drawing/2014/main" id="{1533530A-230D-D181-4BC5-E4FE6A97291B}"/>
              </a:ext>
            </a:extLst>
          </p:cNvPr>
          <p:cNvSpPr txBox="1">
            <a:spLocks/>
          </p:cNvSpPr>
          <p:nvPr/>
        </p:nvSpPr>
        <p:spPr>
          <a:xfrm>
            <a:off x="1595607" y="337774"/>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105096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38</a:t>
            </a:fld>
            <a:endParaRPr lang="en-US" dirty="0"/>
          </a:p>
        </p:txBody>
      </p:sp>
      <p:pic>
        <p:nvPicPr>
          <p:cNvPr id="2" name="Picture 1">
            <a:extLst>
              <a:ext uri="{FF2B5EF4-FFF2-40B4-BE49-F238E27FC236}">
                <a16:creationId xmlns:a16="http://schemas.microsoft.com/office/drawing/2014/main" id="{FCCB5A4C-043D-DFFD-2951-01339218F2C9}"/>
              </a:ext>
            </a:extLst>
          </p:cNvPr>
          <p:cNvPicPr>
            <a:picLocks noChangeAspect="1"/>
          </p:cNvPicPr>
          <p:nvPr/>
        </p:nvPicPr>
        <p:blipFill>
          <a:blip r:embed="rId2"/>
          <a:stretch>
            <a:fillRect/>
          </a:stretch>
        </p:blipFill>
        <p:spPr>
          <a:xfrm>
            <a:off x="1439794" y="2186437"/>
            <a:ext cx="9144000" cy="769515"/>
          </a:xfrm>
          <a:prstGeom prst="rect">
            <a:avLst/>
          </a:prstGeom>
        </p:spPr>
      </p:pic>
      <p:sp>
        <p:nvSpPr>
          <p:cNvPr id="6" name="TextBox 5">
            <a:extLst>
              <a:ext uri="{FF2B5EF4-FFF2-40B4-BE49-F238E27FC236}">
                <a16:creationId xmlns:a16="http://schemas.microsoft.com/office/drawing/2014/main" id="{DF7F5B52-A4FF-0639-C719-0519F927BAEB}"/>
              </a:ext>
            </a:extLst>
          </p:cNvPr>
          <p:cNvSpPr txBox="1"/>
          <p:nvPr/>
        </p:nvSpPr>
        <p:spPr>
          <a:xfrm>
            <a:off x="1664226" y="1534126"/>
            <a:ext cx="7454537"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in this case PA was fully approved, system will show updated status “Approved” with the line indicating submission is closed.</a:t>
            </a:r>
          </a:p>
        </p:txBody>
      </p:sp>
      <p:sp>
        <p:nvSpPr>
          <p:cNvPr id="7" name="TextBox 6">
            <a:extLst>
              <a:ext uri="{FF2B5EF4-FFF2-40B4-BE49-F238E27FC236}">
                <a16:creationId xmlns:a16="http://schemas.microsoft.com/office/drawing/2014/main" id="{FB136097-851D-B50F-9831-A248699583CA}"/>
              </a:ext>
            </a:extLst>
          </p:cNvPr>
          <p:cNvSpPr txBox="1"/>
          <p:nvPr/>
        </p:nvSpPr>
        <p:spPr>
          <a:xfrm>
            <a:off x="3666456" y="4802908"/>
            <a:ext cx="5754523"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The Log will show the status of the PA along with a date and time record.</a:t>
            </a:r>
          </a:p>
        </p:txBody>
      </p:sp>
      <p:cxnSp>
        <p:nvCxnSpPr>
          <p:cNvPr id="8" name="Straight Arrow Connector 7">
            <a:extLst>
              <a:ext uri="{FF2B5EF4-FFF2-40B4-BE49-F238E27FC236}">
                <a16:creationId xmlns:a16="http://schemas.microsoft.com/office/drawing/2014/main" id="{BFF67C71-F6FC-6087-A09B-4EAF787D1C37}"/>
              </a:ext>
            </a:extLst>
          </p:cNvPr>
          <p:cNvCxnSpPr>
            <a:cxnSpLocks/>
          </p:cNvCxnSpPr>
          <p:nvPr/>
        </p:nvCxnSpPr>
        <p:spPr>
          <a:xfrm>
            <a:off x="8289032" y="1867376"/>
            <a:ext cx="314583" cy="5772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14DC4B-C324-119F-129D-D2FBD6A7262F}"/>
              </a:ext>
            </a:extLst>
          </p:cNvPr>
          <p:cNvSpPr/>
          <p:nvPr/>
        </p:nvSpPr>
        <p:spPr>
          <a:xfrm>
            <a:off x="8474907" y="2444619"/>
            <a:ext cx="58839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FA96158-79BE-593E-7975-6728EE13E919}"/>
              </a:ext>
            </a:extLst>
          </p:cNvPr>
          <p:cNvGrpSpPr/>
          <p:nvPr/>
        </p:nvGrpSpPr>
        <p:grpSpPr>
          <a:xfrm>
            <a:off x="1664226" y="3842252"/>
            <a:ext cx="7343093" cy="917892"/>
            <a:chOff x="198529" y="3509519"/>
            <a:chExt cx="7343093" cy="917892"/>
          </a:xfrm>
        </p:grpSpPr>
        <p:pic>
          <p:nvPicPr>
            <p:cNvPr id="11" name="Picture 10">
              <a:extLst>
                <a:ext uri="{FF2B5EF4-FFF2-40B4-BE49-F238E27FC236}">
                  <a16:creationId xmlns:a16="http://schemas.microsoft.com/office/drawing/2014/main" id="{948366FE-4E1B-B66F-1C76-60453950C000}"/>
                </a:ext>
              </a:extLst>
            </p:cNvPr>
            <p:cNvPicPr>
              <a:picLocks noChangeAspect="1"/>
            </p:cNvPicPr>
            <p:nvPr/>
          </p:nvPicPr>
          <p:blipFill rotWithShape="1">
            <a:blip r:embed="rId3"/>
            <a:srcRect l="3318"/>
            <a:stretch/>
          </p:blipFill>
          <p:spPr>
            <a:xfrm>
              <a:off x="198529" y="3509519"/>
              <a:ext cx="7343093" cy="887315"/>
            </a:xfrm>
            <a:prstGeom prst="rect">
              <a:avLst/>
            </a:prstGeom>
          </p:spPr>
        </p:pic>
        <p:pic>
          <p:nvPicPr>
            <p:cNvPr id="12" name="Picture 11">
              <a:extLst>
                <a:ext uri="{FF2B5EF4-FFF2-40B4-BE49-F238E27FC236}">
                  <a16:creationId xmlns:a16="http://schemas.microsoft.com/office/drawing/2014/main" id="{518B3778-6045-C3C3-F4D9-32C0D91F40A6}"/>
                </a:ext>
              </a:extLst>
            </p:cNvPr>
            <p:cNvPicPr>
              <a:picLocks noChangeAspect="1"/>
            </p:cNvPicPr>
            <p:nvPr/>
          </p:nvPicPr>
          <p:blipFill rotWithShape="1">
            <a:blip r:embed="rId4"/>
            <a:srcRect/>
            <a:stretch/>
          </p:blipFill>
          <p:spPr>
            <a:xfrm>
              <a:off x="2339795" y="3821778"/>
              <a:ext cx="5173834" cy="605633"/>
            </a:xfrm>
            <a:prstGeom prst="rect">
              <a:avLst/>
            </a:prstGeom>
          </p:spPr>
        </p:pic>
      </p:grpSp>
      <p:sp>
        <p:nvSpPr>
          <p:cNvPr id="13" name="Title 5">
            <a:extLst>
              <a:ext uri="{FF2B5EF4-FFF2-40B4-BE49-F238E27FC236}">
                <a16:creationId xmlns:a16="http://schemas.microsoft.com/office/drawing/2014/main" id="{9B85958B-8B7F-0F33-0B1A-C78AEDEB7F22}"/>
              </a:ext>
            </a:extLst>
          </p:cNvPr>
          <p:cNvSpPr txBox="1">
            <a:spLocks/>
          </p:cNvSpPr>
          <p:nvPr/>
        </p:nvSpPr>
        <p:spPr>
          <a:xfrm>
            <a:off x="1608205" y="386293"/>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US" dirty="0"/>
              <a:t>Part Approval Submission</a:t>
            </a:r>
          </a:p>
        </p:txBody>
      </p:sp>
    </p:spTree>
    <p:extLst>
      <p:ext uri="{BB962C8B-B14F-4D97-AF65-F5344CB8AC3E}">
        <p14:creationId xmlns:p14="http://schemas.microsoft.com/office/powerpoint/2010/main" val="379304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39</a:t>
            </a:fld>
            <a:endParaRPr lang="en-US" dirty="0"/>
          </a:p>
        </p:txBody>
      </p:sp>
      <p:sp>
        <p:nvSpPr>
          <p:cNvPr id="3" name="TextBox 2">
            <a:extLst>
              <a:ext uri="{FF2B5EF4-FFF2-40B4-BE49-F238E27FC236}">
                <a16:creationId xmlns:a16="http://schemas.microsoft.com/office/drawing/2014/main" id="{FA00A449-4D11-4D31-22F2-F35AF14ED557}"/>
              </a:ext>
            </a:extLst>
          </p:cNvPr>
          <p:cNvSpPr txBox="1"/>
          <p:nvPr/>
        </p:nvSpPr>
        <p:spPr>
          <a:xfrm rot="19459203">
            <a:off x="5434152" y="5297564"/>
            <a:ext cx="1323694" cy="38057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F7777620-39CB-3974-0BC2-5B7A6248A273}"/>
              </a:ext>
            </a:extLst>
          </p:cNvPr>
          <p:cNvSpPr txBox="1"/>
          <p:nvPr/>
        </p:nvSpPr>
        <p:spPr>
          <a:xfrm>
            <a:off x="1931417" y="1278021"/>
            <a:ext cx="8975589" cy="3477875"/>
          </a:xfrm>
          <a:prstGeom prst="rect">
            <a:avLst/>
          </a:prstGeom>
          <a:noFill/>
        </p:spPr>
        <p:txBody>
          <a:bodyPr wrap="square">
            <a:spAutoFit/>
          </a:bodyPr>
          <a:lstStyle/>
          <a:p>
            <a:r>
              <a:rPr lang="en-US" sz="3600" dirty="0"/>
              <a:t>Slides 40 – 42</a:t>
            </a:r>
            <a:endParaRPr lang="en-US" sz="3600" dirty="0">
              <a:solidFill>
                <a:srgbClr val="FF0000"/>
              </a:solidFill>
            </a:endParaRPr>
          </a:p>
          <a:p>
            <a:r>
              <a:rPr lang="en-US" sz="3600" dirty="0"/>
              <a:t>Provide an overview of the </a:t>
            </a:r>
            <a:r>
              <a:rPr lang="en-US" sz="3600" b="1" dirty="0">
                <a:solidFill>
                  <a:srgbClr val="FF0000"/>
                </a:solidFill>
              </a:rPr>
              <a:t>PA Submission Request (from HYMH to supplier) </a:t>
            </a:r>
            <a:r>
              <a:rPr lang="en-US" sz="3600" dirty="0"/>
              <a:t>process and input requirements.</a:t>
            </a:r>
          </a:p>
          <a:p>
            <a:endParaRPr lang="en-US" sz="3600" dirty="0"/>
          </a:p>
          <a:p>
            <a:r>
              <a:rPr lang="en-US" sz="2000" dirty="0"/>
              <a:t>Note: supplier is responsible to submit PA regardless of system request being received or not.</a:t>
            </a:r>
          </a:p>
        </p:txBody>
      </p:sp>
      <p:sp>
        <p:nvSpPr>
          <p:cNvPr id="6" name="Title 5">
            <a:extLst>
              <a:ext uri="{FF2B5EF4-FFF2-40B4-BE49-F238E27FC236}">
                <a16:creationId xmlns:a16="http://schemas.microsoft.com/office/drawing/2014/main" id="{EF2283ED-2E4D-5219-E2EA-92C19BE26F48}"/>
              </a:ext>
            </a:extLst>
          </p:cNvPr>
          <p:cNvSpPr txBox="1">
            <a:spLocks/>
          </p:cNvSpPr>
          <p:nvPr/>
        </p:nvSpPr>
        <p:spPr>
          <a:xfrm>
            <a:off x="1608205" y="357734"/>
            <a:ext cx="897558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dirty="0"/>
              <a:t>Part Approval Submission</a:t>
            </a:r>
          </a:p>
        </p:txBody>
      </p:sp>
    </p:spTree>
    <p:extLst>
      <p:ext uri="{BB962C8B-B14F-4D97-AF65-F5344CB8AC3E}">
        <p14:creationId xmlns:p14="http://schemas.microsoft.com/office/powerpoint/2010/main" val="54330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a:t>
            </a:fld>
            <a:endParaRPr lang="en-US" dirty="0"/>
          </a:p>
        </p:txBody>
      </p:sp>
      <p:sp>
        <p:nvSpPr>
          <p:cNvPr id="2" name="Slide Number Placeholder 4">
            <a:extLst>
              <a:ext uri="{FF2B5EF4-FFF2-40B4-BE49-F238E27FC236}">
                <a16:creationId xmlns:a16="http://schemas.microsoft.com/office/drawing/2014/main" id="{01A4208E-B28C-09B7-2D5E-273180D94E00}"/>
              </a:ext>
            </a:extLst>
          </p:cNvPr>
          <p:cNvSpPr txBox="1">
            <a:spLocks/>
          </p:cNvSpPr>
          <p:nvPr/>
        </p:nvSpPr>
        <p:spPr>
          <a:xfrm>
            <a:off x="6234938" y="6454548"/>
            <a:ext cx="58839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ECEE28-F757-3340-A117-4EB3902EB20D}" type="slidenum">
              <a:rPr lang="en-US" smtClean="0"/>
              <a:pPr/>
              <a:t>4</a:t>
            </a:fld>
            <a:endParaRPr lang="en-US" dirty="0"/>
          </a:p>
        </p:txBody>
      </p:sp>
      <p:sp>
        <p:nvSpPr>
          <p:cNvPr id="3" name="Title 2">
            <a:extLst>
              <a:ext uri="{FF2B5EF4-FFF2-40B4-BE49-F238E27FC236}">
                <a16:creationId xmlns:a16="http://schemas.microsoft.com/office/drawing/2014/main" id="{8233B5E1-2FB8-8F8D-7A7F-3D0349A9DEE1}"/>
              </a:ext>
            </a:extLst>
          </p:cNvPr>
          <p:cNvSpPr txBox="1">
            <a:spLocks/>
          </p:cNvSpPr>
          <p:nvPr/>
        </p:nvSpPr>
        <p:spPr>
          <a:xfrm>
            <a:off x="3316642" y="38327"/>
            <a:ext cx="5558713" cy="513585"/>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3300" dirty="0"/>
              <a:t>Supplier Quality Manual (SQM)</a:t>
            </a:r>
          </a:p>
        </p:txBody>
      </p:sp>
      <p:pic>
        <p:nvPicPr>
          <p:cNvPr id="7" name="Picture 6">
            <a:extLst>
              <a:ext uri="{FF2B5EF4-FFF2-40B4-BE49-F238E27FC236}">
                <a16:creationId xmlns:a16="http://schemas.microsoft.com/office/drawing/2014/main" id="{1C9E8E2A-D444-D73C-9981-A2CD7FFEE944}"/>
              </a:ext>
            </a:extLst>
          </p:cNvPr>
          <p:cNvPicPr>
            <a:picLocks noChangeAspect="1"/>
          </p:cNvPicPr>
          <p:nvPr/>
        </p:nvPicPr>
        <p:blipFill>
          <a:blip r:embed="rId2"/>
          <a:stretch>
            <a:fillRect/>
          </a:stretch>
        </p:blipFill>
        <p:spPr>
          <a:xfrm>
            <a:off x="3521512" y="551912"/>
            <a:ext cx="5148974" cy="6272238"/>
          </a:xfrm>
          <a:prstGeom prst="rect">
            <a:avLst/>
          </a:prstGeom>
        </p:spPr>
      </p:pic>
    </p:spTree>
    <p:extLst>
      <p:ext uri="{BB962C8B-B14F-4D97-AF65-F5344CB8AC3E}">
        <p14:creationId xmlns:p14="http://schemas.microsoft.com/office/powerpoint/2010/main" val="1214301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40</a:t>
            </a:fld>
            <a:endParaRPr lang="en-US" dirty="0"/>
          </a:p>
        </p:txBody>
      </p:sp>
      <p:pic>
        <p:nvPicPr>
          <p:cNvPr id="2" name="Picture 1">
            <a:extLst>
              <a:ext uri="{FF2B5EF4-FFF2-40B4-BE49-F238E27FC236}">
                <a16:creationId xmlns:a16="http://schemas.microsoft.com/office/drawing/2014/main" id="{C7A1AE50-D7DB-7ED4-5CC7-A59D1C3271F4}"/>
              </a:ext>
            </a:extLst>
          </p:cNvPr>
          <p:cNvPicPr>
            <a:picLocks noChangeAspect="1"/>
          </p:cNvPicPr>
          <p:nvPr/>
        </p:nvPicPr>
        <p:blipFill rotWithShape="1">
          <a:blip r:embed="rId2"/>
          <a:srcRect b="9269"/>
          <a:stretch/>
        </p:blipFill>
        <p:spPr>
          <a:xfrm>
            <a:off x="1628355" y="749634"/>
            <a:ext cx="5887616" cy="1874970"/>
          </a:xfrm>
          <a:prstGeom prst="rect">
            <a:avLst/>
          </a:prstGeom>
        </p:spPr>
      </p:pic>
      <p:sp>
        <p:nvSpPr>
          <p:cNvPr id="6" name="Rectangle 5">
            <a:extLst>
              <a:ext uri="{FF2B5EF4-FFF2-40B4-BE49-F238E27FC236}">
                <a16:creationId xmlns:a16="http://schemas.microsoft.com/office/drawing/2014/main" id="{F5557588-364A-07D7-05F9-F0775D7B0F3A}"/>
              </a:ext>
            </a:extLst>
          </p:cNvPr>
          <p:cNvSpPr/>
          <p:nvPr/>
        </p:nvSpPr>
        <p:spPr>
          <a:xfrm>
            <a:off x="1628355" y="1202208"/>
            <a:ext cx="481077" cy="4292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0CF908-2D01-8A6F-A8F3-B50776A33824}"/>
              </a:ext>
            </a:extLst>
          </p:cNvPr>
          <p:cNvSpPr/>
          <p:nvPr/>
        </p:nvSpPr>
        <p:spPr>
          <a:xfrm>
            <a:off x="2322808" y="1480320"/>
            <a:ext cx="1125894" cy="233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BE19D0-48B6-F754-84C1-82806B08ECF1}"/>
              </a:ext>
            </a:extLst>
          </p:cNvPr>
          <p:cNvSpPr/>
          <p:nvPr/>
        </p:nvSpPr>
        <p:spPr>
          <a:xfrm>
            <a:off x="5298331" y="1742810"/>
            <a:ext cx="2099389" cy="3611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4C1FA0-76AA-D82F-0875-2F69497C18BD}"/>
              </a:ext>
            </a:extLst>
          </p:cNvPr>
          <p:cNvSpPr txBox="1"/>
          <p:nvPr/>
        </p:nvSpPr>
        <p:spPr>
          <a:xfrm>
            <a:off x="7563719" y="1347142"/>
            <a:ext cx="2214549" cy="1169551"/>
          </a:xfrm>
          <a:prstGeom prst="rect">
            <a:avLst/>
          </a:prstGeom>
          <a:noFill/>
        </p:spPr>
        <p:txBody>
          <a:bodyPr wrap="square" rtlCol="0">
            <a:spAutoFit/>
          </a:bodyPr>
          <a:lstStyle>
            <a:defPPr>
              <a:defRPr lang="en-US"/>
            </a:defPPr>
            <a:lvl1pPr>
              <a:defRPr sz="1400">
                <a:solidFill>
                  <a:srgbClr val="0070C0"/>
                </a:solidFill>
              </a:defRPr>
            </a:lvl1pPr>
          </a:lstStyle>
          <a:p>
            <a:r>
              <a:rPr lang="en-US" dirty="0"/>
              <a:t>Go to “Dashboard”, Select “Create Ticket”</a:t>
            </a:r>
          </a:p>
          <a:p>
            <a:r>
              <a:rPr lang="en-US" dirty="0"/>
              <a:t>Choose “Parts Approval”</a:t>
            </a:r>
          </a:p>
          <a:p>
            <a:r>
              <a:rPr lang="en-US" dirty="0"/>
              <a:t>Click Continue and Input Screen will appear</a:t>
            </a:r>
          </a:p>
        </p:txBody>
      </p:sp>
      <p:pic>
        <p:nvPicPr>
          <p:cNvPr id="10" name="Picture 9">
            <a:extLst>
              <a:ext uri="{FF2B5EF4-FFF2-40B4-BE49-F238E27FC236}">
                <a16:creationId xmlns:a16="http://schemas.microsoft.com/office/drawing/2014/main" id="{4B63335F-665F-BCA8-CD82-9DF21CA8FE5D}"/>
              </a:ext>
            </a:extLst>
          </p:cNvPr>
          <p:cNvPicPr>
            <a:picLocks noChangeAspect="1"/>
          </p:cNvPicPr>
          <p:nvPr/>
        </p:nvPicPr>
        <p:blipFill>
          <a:blip r:embed="rId3"/>
          <a:stretch>
            <a:fillRect/>
          </a:stretch>
        </p:blipFill>
        <p:spPr>
          <a:xfrm>
            <a:off x="1589562" y="2774250"/>
            <a:ext cx="8061649" cy="3156050"/>
          </a:xfrm>
          <a:prstGeom prst="rect">
            <a:avLst/>
          </a:prstGeom>
        </p:spPr>
      </p:pic>
      <p:sp>
        <p:nvSpPr>
          <p:cNvPr id="11" name="TextBox 10">
            <a:extLst>
              <a:ext uri="{FF2B5EF4-FFF2-40B4-BE49-F238E27FC236}">
                <a16:creationId xmlns:a16="http://schemas.microsoft.com/office/drawing/2014/main" id="{0E45280D-E99C-3034-8415-1B318AC6F577}"/>
              </a:ext>
            </a:extLst>
          </p:cNvPr>
          <p:cNvSpPr txBox="1"/>
          <p:nvPr/>
        </p:nvSpPr>
        <p:spPr>
          <a:xfrm>
            <a:off x="5527689" y="3121153"/>
            <a:ext cx="202560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General Subject</a:t>
            </a:r>
          </a:p>
        </p:txBody>
      </p:sp>
      <p:sp>
        <p:nvSpPr>
          <p:cNvPr id="12" name="TextBox 11">
            <a:extLst>
              <a:ext uri="{FF2B5EF4-FFF2-40B4-BE49-F238E27FC236}">
                <a16:creationId xmlns:a16="http://schemas.microsoft.com/office/drawing/2014/main" id="{2C3B9F2D-4147-CBFD-F19F-AD52C103D320}"/>
              </a:ext>
            </a:extLst>
          </p:cNvPr>
          <p:cNvSpPr txBox="1"/>
          <p:nvPr/>
        </p:nvSpPr>
        <p:spPr>
          <a:xfrm>
            <a:off x="7690777" y="3871459"/>
            <a:ext cx="2715918"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vendor code and supplier contact from the drop-down menu</a:t>
            </a:r>
          </a:p>
        </p:txBody>
      </p:sp>
      <p:cxnSp>
        <p:nvCxnSpPr>
          <p:cNvPr id="13" name="Straight Arrow Connector 12">
            <a:extLst>
              <a:ext uri="{FF2B5EF4-FFF2-40B4-BE49-F238E27FC236}">
                <a16:creationId xmlns:a16="http://schemas.microsoft.com/office/drawing/2014/main" id="{B120CEDC-5243-991C-5891-D9E9F482D3BC}"/>
              </a:ext>
            </a:extLst>
          </p:cNvPr>
          <p:cNvCxnSpPr>
            <a:cxnSpLocks/>
            <a:stCxn id="12" idx="1"/>
          </p:cNvCxnSpPr>
          <p:nvPr/>
        </p:nvCxnSpPr>
        <p:spPr>
          <a:xfrm flipH="1">
            <a:off x="7436661" y="4133069"/>
            <a:ext cx="254116" cy="92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B4A020-7816-DD76-1A2D-0EE80F668B69}"/>
              </a:ext>
            </a:extLst>
          </p:cNvPr>
          <p:cNvSpPr txBox="1"/>
          <p:nvPr/>
        </p:nvSpPr>
        <p:spPr>
          <a:xfrm>
            <a:off x="5179522" y="4995447"/>
            <a:ext cx="2218198"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Part # Information </a:t>
            </a:r>
          </a:p>
        </p:txBody>
      </p:sp>
      <p:cxnSp>
        <p:nvCxnSpPr>
          <p:cNvPr id="15" name="Straight Arrow Connector 14">
            <a:extLst>
              <a:ext uri="{FF2B5EF4-FFF2-40B4-BE49-F238E27FC236}">
                <a16:creationId xmlns:a16="http://schemas.microsoft.com/office/drawing/2014/main" id="{CC1D0441-FEA3-A3FA-2684-0F256A3ADA48}"/>
              </a:ext>
            </a:extLst>
          </p:cNvPr>
          <p:cNvCxnSpPr>
            <a:cxnSpLocks/>
            <a:stCxn id="12" idx="1"/>
          </p:cNvCxnSpPr>
          <p:nvPr/>
        </p:nvCxnSpPr>
        <p:spPr>
          <a:xfrm flipH="1">
            <a:off x="7589061" y="4133069"/>
            <a:ext cx="101716" cy="245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D7469F-54F1-A63D-FC3E-3A69C7F41BC8}"/>
              </a:ext>
            </a:extLst>
          </p:cNvPr>
          <p:cNvSpPr txBox="1"/>
          <p:nvPr/>
        </p:nvSpPr>
        <p:spPr>
          <a:xfrm>
            <a:off x="5179522" y="5519503"/>
            <a:ext cx="4001266"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PA Submission Level and provide additional requirements (modified PA requirements for requested level)</a:t>
            </a:r>
          </a:p>
        </p:txBody>
      </p:sp>
      <p:cxnSp>
        <p:nvCxnSpPr>
          <p:cNvPr id="17" name="Straight Arrow Connector 16">
            <a:extLst>
              <a:ext uri="{FF2B5EF4-FFF2-40B4-BE49-F238E27FC236}">
                <a16:creationId xmlns:a16="http://schemas.microsoft.com/office/drawing/2014/main" id="{5F59736D-07E3-D370-B4B3-F3550D2F7546}"/>
              </a:ext>
            </a:extLst>
          </p:cNvPr>
          <p:cNvCxnSpPr>
            <a:cxnSpLocks/>
            <a:stCxn id="16" idx="1"/>
          </p:cNvCxnSpPr>
          <p:nvPr/>
        </p:nvCxnSpPr>
        <p:spPr>
          <a:xfrm flipH="1" flipV="1">
            <a:off x="4318618" y="5205547"/>
            <a:ext cx="860904" cy="683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7A453D-6392-93F8-E980-F52DEE43EDCF}"/>
              </a:ext>
            </a:extLst>
          </p:cNvPr>
          <p:cNvCxnSpPr>
            <a:cxnSpLocks/>
            <a:stCxn id="16" idx="1"/>
          </p:cNvCxnSpPr>
          <p:nvPr/>
        </p:nvCxnSpPr>
        <p:spPr>
          <a:xfrm flipH="1" flipV="1">
            <a:off x="4831801" y="5775419"/>
            <a:ext cx="347721" cy="113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5">
            <a:extLst>
              <a:ext uri="{FF2B5EF4-FFF2-40B4-BE49-F238E27FC236}">
                <a16:creationId xmlns:a16="http://schemas.microsoft.com/office/drawing/2014/main" id="{19FFC514-2944-D99C-9D1E-19F467330727}"/>
              </a:ext>
            </a:extLst>
          </p:cNvPr>
          <p:cNvSpPr txBox="1">
            <a:spLocks/>
          </p:cNvSpPr>
          <p:nvPr/>
        </p:nvSpPr>
        <p:spPr>
          <a:xfrm>
            <a:off x="152845" y="91566"/>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Submission – HYMH Request</a:t>
            </a:r>
          </a:p>
        </p:txBody>
      </p:sp>
    </p:spTree>
    <p:extLst>
      <p:ext uri="{BB962C8B-B14F-4D97-AF65-F5344CB8AC3E}">
        <p14:creationId xmlns:p14="http://schemas.microsoft.com/office/powerpoint/2010/main" val="284155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41</a:t>
            </a:fld>
            <a:endParaRPr lang="en-US" dirty="0"/>
          </a:p>
        </p:txBody>
      </p:sp>
      <p:pic>
        <p:nvPicPr>
          <p:cNvPr id="3" name="Picture 2">
            <a:extLst>
              <a:ext uri="{FF2B5EF4-FFF2-40B4-BE49-F238E27FC236}">
                <a16:creationId xmlns:a16="http://schemas.microsoft.com/office/drawing/2014/main" id="{6B61E762-2C7A-FEF2-65FA-3900EFE55BBD}"/>
              </a:ext>
            </a:extLst>
          </p:cNvPr>
          <p:cNvPicPr>
            <a:picLocks noChangeAspect="1"/>
          </p:cNvPicPr>
          <p:nvPr/>
        </p:nvPicPr>
        <p:blipFill>
          <a:blip r:embed="rId2"/>
          <a:stretch>
            <a:fillRect/>
          </a:stretch>
        </p:blipFill>
        <p:spPr>
          <a:xfrm>
            <a:off x="1459684" y="1274479"/>
            <a:ext cx="6463782" cy="2858981"/>
          </a:xfrm>
          <a:prstGeom prst="rect">
            <a:avLst/>
          </a:prstGeom>
        </p:spPr>
      </p:pic>
      <p:sp>
        <p:nvSpPr>
          <p:cNvPr id="6" name="TextBox 5">
            <a:extLst>
              <a:ext uri="{FF2B5EF4-FFF2-40B4-BE49-F238E27FC236}">
                <a16:creationId xmlns:a16="http://schemas.microsoft.com/office/drawing/2014/main" id="{A2608880-2503-32CC-D4A0-B64B8B39F5A5}"/>
              </a:ext>
            </a:extLst>
          </p:cNvPr>
          <p:cNvSpPr txBox="1"/>
          <p:nvPr/>
        </p:nvSpPr>
        <p:spPr>
          <a:xfrm>
            <a:off x="8042969" y="1760845"/>
            <a:ext cx="2055223" cy="523220"/>
          </a:xfrm>
          <a:prstGeom prst="rect">
            <a:avLst/>
          </a:prstGeom>
          <a:noFill/>
        </p:spPr>
        <p:txBody>
          <a:bodyPr wrap="square" rtlCol="0">
            <a:spAutoFit/>
          </a:bodyPr>
          <a:lstStyle/>
          <a:p>
            <a:r>
              <a:rPr lang="en-US" sz="1400" dirty="0">
                <a:solidFill>
                  <a:srgbClr val="0070C0"/>
                </a:solidFill>
              </a:rPr>
              <a:t>HYMH Locations Impacted</a:t>
            </a:r>
          </a:p>
        </p:txBody>
      </p:sp>
      <p:sp>
        <p:nvSpPr>
          <p:cNvPr id="7" name="TextBox 6">
            <a:extLst>
              <a:ext uri="{FF2B5EF4-FFF2-40B4-BE49-F238E27FC236}">
                <a16:creationId xmlns:a16="http://schemas.microsoft.com/office/drawing/2014/main" id="{FE0893AD-0F61-33B1-8FC6-6CD7E23188C4}"/>
              </a:ext>
            </a:extLst>
          </p:cNvPr>
          <p:cNvSpPr txBox="1"/>
          <p:nvPr/>
        </p:nvSpPr>
        <p:spPr>
          <a:xfrm>
            <a:off x="6325049" y="2645346"/>
            <a:ext cx="3116424" cy="307777"/>
          </a:xfrm>
          <a:prstGeom prst="rect">
            <a:avLst/>
          </a:prstGeom>
          <a:noFill/>
        </p:spPr>
        <p:txBody>
          <a:bodyPr wrap="square" rtlCol="0">
            <a:spAutoFit/>
          </a:bodyPr>
          <a:lstStyle/>
          <a:p>
            <a:r>
              <a:rPr lang="en-US" sz="1400" dirty="0">
                <a:solidFill>
                  <a:srgbClr val="0070C0"/>
                </a:solidFill>
              </a:rPr>
              <a:t>Provide additional comments (if any)</a:t>
            </a:r>
          </a:p>
        </p:txBody>
      </p:sp>
      <p:sp>
        <p:nvSpPr>
          <p:cNvPr id="8" name="TextBox 7">
            <a:extLst>
              <a:ext uri="{FF2B5EF4-FFF2-40B4-BE49-F238E27FC236}">
                <a16:creationId xmlns:a16="http://schemas.microsoft.com/office/drawing/2014/main" id="{73229904-35F3-0982-52EE-B4F4C4848D9B}"/>
              </a:ext>
            </a:extLst>
          </p:cNvPr>
          <p:cNvSpPr txBox="1"/>
          <p:nvPr/>
        </p:nvSpPr>
        <p:spPr>
          <a:xfrm>
            <a:off x="5588606" y="3624460"/>
            <a:ext cx="2702091" cy="307777"/>
          </a:xfrm>
          <a:prstGeom prst="rect">
            <a:avLst/>
          </a:prstGeom>
          <a:noFill/>
        </p:spPr>
        <p:txBody>
          <a:bodyPr wrap="square" rtlCol="0">
            <a:spAutoFit/>
          </a:bodyPr>
          <a:lstStyle/>
          <a:p>
            <a:r>
              <a:rPr lang="en-US" sz="1400" dirty="0">
                <a:solidFill>
                  <a:srgbClr val="FF0000"/>
                </a:solidFill>
              </a:rPr>
              <a:t>Save Must Be Clicked To Submit!</a:t>
            </a:r>
            <a:endParaRPr lang="en-US" sz="1400" dirty="0"/>
          </a:p>
        </p:txBody>
      </p:sp>
      <p:sp>
        <p:nvSpPr>
          <p:cNvPr id="9" name="TextBox 8">
            <a:extLst>
              <a:ext uri="{FF2B5EF4-FFF2-40B4-BE49-F238E27FC236}">
                <a16:creationId xmlns:a16="http://schemas.microsoft.com/office/drawing/2014/main" id="{DD290339-2086-56E6-FFD5-91943D8D5D5A}"/>
              </a:ext>
            </a:extLst>
          </p:cNvPr>
          <p:cNvSpPr txBox="1"/>
          <p:nvPr/>
        </p:nvSpPr>
        <p:spPr>
          <a:xfrm>
            <a:off x="2304415" y="4746679"/>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and ticket review will show status “Awaiting Supplier Submission”. </a:t>
            </a:r>
          </a:p>
        </p:txBody>
      </p:sp>
      <p:pic>
        <p:nvPicPr>
          <p:cNvPr id="10" name="Picture 9">
            <a:extLst>
              <a:ext uri="{FF2B5EF4-FFF2-40B4-BE49-F238E27FC236}">
                <a16:creationId xmlns:a16="http://schemas.microsoft.com/office/drawing/2014/main" id="{8B1FFE63-0D84-DA70-3C70-D370B8A0FB7C}"/>
              </a:ext>
            </a:extLst>
          </p:cNvPr>
          <p:cNvPicPr>
            <a:picLocks noChangeAspect="1"/>
          </p:cNvPicPr>
          <p:nvPr/>
        </p:nvPicPr>
        <p:blipFill rotWithShape="1">
          <a:blip r:embed="rId3"/>
          <a:srcRect r="4432"/>
          <a:stretch/>
        </p:blipFill>
        <p:spPr>
          <a:xfrm>
            <a:off x="1687733" y="5134342"/>
            <a:ext cx="8738668" cy="710330"/>
          </a:xfrm>
          <a:prstGeom prst="rect">
            <a:avLst/>
          </a:prstGeom>
        </p:spPr>
      </p:pic>
      <p:sp>
        <p:nvSpPr>
          <p:cNvPr id="11" name="Rectangle 10">
            <a:extLst>
              <a:ext uri="{FF2B5EF4-FFF2-40B4-BE49-F238E27FC236}">
                <a16:creationId xmlns:a16="http://schemas.microsoft.com/office/drawing/2014/main" id="{6ADCED14-6E80-1CC3-26C4-02C0904DB07A}"/>
              </a:ext>
            </a:extLst>
          </p:cNvPr>
          <p:cNvSpPr/>
          <p:nvPr/>
        </p:nvSpPr>
        <p:spPr>
          <a:xfrm>
            <a:off x="8086202" y="5425262"/>
            <a:ext cx="1593754" cy="3611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C37EFBEA-9CFD-B2F3-2F45-56E7408400BE}"/>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Submission – HYMH Request</a:t>
            </a:r>
          </a:p>
        </p:txBody>
      </p:sp>
    </p:spTree>
    <p:extLst>
      <p:ext uri="{BB962C8B-B14F-4D97-AF65-F5344CB8AC3E}">
        <p14:creationId xmlns:p14="http://schemas.microsoft.com/office/powerpoint/2010/main" val="2079566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42</a:t>
            </a:fld>
            <a:endParaRPr lang="en-US" dirty="0"/>
          </a:p>
        </p:txBody>
      </p:sp>
      <p:sp>
        <p:nvSpPr>
          <p:cNvPr id="3" name="TextBox 2">
            <a:extLst>
              <a:ext uri="{FF2B5EF4-FFF2-40B4-BE49-F238E27FC236}">
                <a16:creationId xmlns:a16="http://schemas.microsoft.com/office/drawing/2014/main" id="{11750743-26E0-6CEF-0E5D-9B84DA6FFF36}"/>
              </a:ext>
            </a:extLst>
          </p:cNvPr>
          <p:cNvSpPr txBox="1"/>
          <p:nvPr/>
        </p:nvSpPr>
        <p:spPr>
          <a:xfrm>
            <a:off x="2118220" y="1085945"/>
            <a:ext cx="824352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will complete PA and submit to HYMH for approval (same inputs as previous PA Submission Example).</a:t>
            </a:r>
          </a:p>
        </p:txBody>
      </p:sp>
      <p:pic>
        <p:nvPicPr>
          <p:cNvPr id="6" name="Picture 5">
            <a:extLst>
              <a:ext uri="{FF2B5EF4-FFF2-40B4-BE49-F238E27FC236}">
                <a16:creationId xmlns:a16="http://schemas.microsoft.com/office/drawing/2014/main" id="{D7EC0DF0-33E3-C544-3563-60B437F404CC}"/>
              </a:ext>
            </a:extLst>
          </p:cNvPr>
          <p:cNvPicPr>
            <a:picLocks noChangeAspect="1"/>
          </p:cNvPicPr>
          <p:nvPr/>
        </p:nvPicPr>
        <p:blipFill>
          <a:blip r:embed="rId2"/>
          <a:stretch>
            <a:fillRect/>
          </a:stretch>
        </p:blipFill>
        <p:spPr>
          <a:xfrm>
            <a:off x="2118220" y="1403676"/>
            <a:ext cx="7653180" cy="4127681"/>
          </a:xfrm>
          <a:prstGeom prst="rect">
            <a:avLst/>
          </a:prstGeom>
        </p:spPr>
      </p:pic>
      <p:pic>
        <p:nvPicPr>
          <p:cNvPr id="7" name="Picture 6">
            <a:extLst>
              <a:ext uri="{FF2B5EF4-FFF2-40B4-BE49-F238E27FC236}">
                <a16:creationId xmlns:a16="http://schemas.microsoft.com/office/drawing/2014/main" id="{C9FF717D-D7D2-424D-F08C-73591909263F}"/>
              </a:ext>
            </a:extLst>
          </p:cNvPr>
          <p:cNvPicPr>
            <a:picLocks noChangeAspect="1"/>
          </p:cNvPicPr>
          <p:nvPr/>
        </p:nvPicPr>
        <p:blipFill>
          <a:blip r:embed="rId3"/>
          <a:stretch>
            <a:fillRect/>
          </a:stretch>
        </p:blipFill>
        <p:spPr>
          <a:xfrm>
            <a:off x="3823304" y="5617227"/>
            <a:ext cx="3566712" cy="583931"/>
          </a:xfrm>
          <a:prstGeom prst="rect">
            <a:avLst/>
          </a:prstGeom>
        </p:spPr>
      </p:pic>
      <p:sp>
        <p:nvSpPr>
          <p:cNvPr id="8" name="Title 5">
            <a:extLst>
              <a:ext uri="{FF2B5EF4-FFF2-40B4-BE49-F238E27FC236}">
                <a16:creationId xmlns:a16="http://schemas.microsoft.com/office/drawing/2014/main" id="{C78C6A29-4615-A8DF-6AB6-CD62E410EBEF}"/>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Submission – HYMH Request</a:t>
            </a:r>
          </a:p>
        </p:txBody>
      </p:sp>
    </p:spTree>
    <p:extLst>
      <p:ext uri="{BB962C8B-B14F-4D97-AF65-F5344CB8AC3E}">
        <p14:creationId xmlns:p14="http://schemas.microsoft.com/office/powerpoint/2010/main" val="3299604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43</a:t>
            </a:fld>
            <a:endParaRPr lang="en-US" dirty="0"/>
          </a:p>
        </p:txBody>
      </p:sp>
      <p:sp>
        <p:nvSpPr>
          <p:cNvPr id="2" name="TextBox 1">
            <a:extLst>
              <a:ext uri="{FF2B5EF4-FFF2-40B4-BE49-F238E27FC236}">
                <a16:creationId xmlns:a16="http://schemas.microsoft.com/office/drawing/2014/main" id="{31FC32EE-3480-8742-449F-17A44B1DFE8A}"/>
              </a:ext>
            </a:extLst>
          </p:cNvPr>
          <p:cNvSpPr txBox="1"/>
          <p:nvPr/>
        </p:nvSpPr>
        <p:spPr>
          <a:xfrm>
            <a:off x="1822642" y="1024156"/>
            <a:ext cx="8534400" cy="4339650"/>
          </a:xfrm>
          <a:prstGeom prst="rect">
            <a:avLst/>
          </a:prstGeom>
          <a:noFill/>
        </p:spPr>
        <p:txBody>
          <a:bodyPr wrap="square" rtlCol="0">
            <a:spAutoFit/>
          </a:bodyPr>
          <a:lstStyle/>
          <a:p>
            <a:pPr algn="ctr"/>
            <a:r>
              <a:rPr lang="en-US" sz="4000" b="1" dirty="0"/>
              <a:t>In Summary</a:t>
            </a:r>
          </a:p>
          <a:p>
            <a:pPr algn="ctr"/>
            <a:endParaRPr lang="en-US" sz="2000" b="1" dirty="0"/>
          </a:p>
          <a:p>
            <a:pPr marL="342900" indent="-342900">
              <a:buFontTx/>
              <a:buAutoNum type="arabicPeriod"/>
            </a:pPr>
            <a:r>
              <a:rPr lang="en-US" sz="2000" dirty="0"/>
              <a:t>Ensure all new parts fit, form and functional characteristics are compliant to the HYMH drawing and Product Specification Requirement Document (PRD) if applicable.</a:t>
            </a:r>
          </a:p>
          <a:p>
            <a:pPr marL="342900" indent="-342900">
              <a:buAutoNum type="arabicPeriod"/>
            </a:pPr>
            <a:endParaRPr lang="en-US" sz="2000" dirty="0"/>
          </a:p>
          <a:p>
            <a:pPr marL="342900" indent="-342900">
              <a:buAutoNum type="arabicPeriod"/>
            </a:pPr>
            <a:r>
              <a:rPr lang="en-US" sz="2000" dirty="0"/>
              <a:t>Have a system in place to ensure Initial Sample Inspection Reports (ISIR’s) and Part Approval Packages are submitted in advance of shipping parts to HYMH. These documents will be referenced when receiving the parts into stock.</a:t>
            </a:r>
          </a:p>
          <a:p>
            <a:pPr marL="342900" indent="-342900">
              <a:buAutoNum type="arabicPeriod"/>
            </a:pPr>
            <a:endParaRPr lang="en-US" sz="2000" dirty="0"/>
          </a:p>
          <a:p>
            <a:pPr marL="342900" indent="-342900">
              <a:buAutoNum type="arabicPeriod"/>
            </a:pPr>
            <a:r>
              <a:rPr lang="en-US" sz="2000" dirty="0"/>
              <a:t>Contact your HYMH Quality representative if any part non-conformances are identified before shipping parts to HYMH.</a:t>
            </a:r>
          </a:p>
          <a:p>
            <a:endParaRPr lang="en-US" sz="1600" dirty="0"/>
          </a:p>
        </p:txBody>
      </p:sp>
      <p:sp>
        <p:nvSpPr>
          <p:cNvPr id="5" name="Title 5">
            <a:extLst>
              <a:ext uri="{FF2B5EF4-FFF2-40B4-BE49-F238E27FC236}">
                <a16:creationId xmlns:a16="http://schemas.microsoft.com/office/drawing/2014/main" id="{C5939B5D-6034-2361-8959-16AF18EAD9DE}"/>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Submission – HYMH Request</a:t>
            </a:r>
          </a:p>
        </p:txBody>
      </p:sp>
    </p:spTree>
    <p:extLst>
      <p:ext uri="{BB962C8B-B14F-4D97-AF65-F5344CB8AC3E}">
        <p14:creationId xmlns:p14="http://schemas.microsoft.com/office/powerpoint/2010/main" val="2891194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44</a:t>
            </a:fld>
            <a:endParaRPr lang="en-US" dirty="0"/>
          </a:p>
        </p:txBody>
      </p:sp>
      <p:sp>
        <p:nvSpPr>
          <p:cNvPr id="3" name="TextBox 2">
            <a:extLst>
              <a:ext uri="{FF2B5EF4-FFF2-40B4-BE49-F238E27FC236}">
                <a16:creationId xmlns:a16="http://schemas.microsoft.com/office/drawing/2014/main" id="{B07CC5B4-062B-6565-032E-3B83398ADC7C}"/>
              </a:ext>
            </a:extLst>
          </p:cNvPr>
          <p:cNvSpPr txBox="1"/>
          <p:nvPr/>
        </p:nvSpPr>
        <p:spPr>
          <a:xfrm rot="19459203">
            <a:off x="4534760" y="3458886"/>
            <a:ext cx="3110162" cy="36933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42CC9C57-F01B-0BB5-157A-1124BD1C484D}"/>
              </a:ext>
            </a:extLst>
          </p:cNvPr>
          <p:cNvSpPr txBox="1"/>
          <p:nvPr/>
        </p:nvSpPr>
        <p:spPr>
          <a:xfrm>
            <a:off x="1602047" y="1074700"/>
            <a:ext cx="8975589" cy="1754326"/>
          </a:xfrm>
          <a:prstGeom prst="rect">
            <a:avLst/>
          </a:prstGeom>
          <a:noFill/>
        </p:spPr>
        <p:txBody>
          <a:bodyPr wrap="square">
            <a:spAutoFit/>
          </a:bodyPr>
          <a:lstStyle/>
          <a:p>
            <a:r>
              <a:rPr lang="en-US" sz="3600" dirty="0"/>
              <a:t>Slides 45 – 48</a:t>
            </a:r>
            <a:endParaRPr lang="en-US" sz="3600" dirty="0">
              <a:solidFill>
                <a:srgbClr val="FF0000"/>
              </a:solidFill>
            </a:endParaRPr>
          </a:p>
          <a:p>
            <a:r>
              <a:rPr lang="en-US" sz="3600" dirty="0"/>
              <a:t>Provide a guide for a better understanding of Jaggaer Approval Process.</a:t>
            </a:r>
          </a:p>
        </p:txBody>
      </p:sp>
      <p:sp>
        <p:nvSpPr>
          <p:cNvPr id="6" name="Title 5">
            <a:extLst>
              <a:ext uri="{FF2B5EF4-FFF2-40B4-BE49-F238E27FC236}">
                <a16:creationId xmlns:a16="http://schemas.microsoft.com/office/drawing/2014/main" id="{BAA354F8-210F-8DE3-7D82-E3E63C20F8E6}"/>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Submission – HYMH Request</a:t>
            </a:r>
          </a:p>
        </p:txBody>
      </p:sp>
    </p:spTree>
    <p:extLst>
      <p:ext uri="{BB962C8B-B14F-4D97-AF65-F5344CB8AC3E}">
        <p14:creationId xmlns:p14="http://schemas.microsoft.com/office/powerpoint/2010/main" val="1853914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45</a:t>
            </a:fld>
            <a:endParaRPr lang="en-US" dirty="0"/>
          </a:p>
        </p:txBody>
      </p:sp>
      <p:pic>
        <p:nvPicPr>
          <p:cNvPr id="5" name="Picture 4">
            <a:extLst>
              <a:ext uri="{FF2B5EF4-FFF2-40B4-BE49-F238E27FC236}">
                <a16:creationId xmlns:a16="http://schemas.microsoft.com/office/drawing/2014/main" id="{1C9AF9FD-1B4A-DCE9-1726-B1172C05F8C3}"/>
              </a:ext>
            </a:extLst>
          </p:cNvPr>
          <p:cNvPicPr>
            <a:picLocks noChangeAspect="1"/>
          </p:cNvPicPr>
          <p:nvPr/>
        </p:nvPicPr>
        <p:blipFill>
          <a:blip r:embed="rId2"/>
          <a:stretch>
            <a:fillRect/>
          </a:stretch>
        </p:blipFill>
        <p:spPr>
          <a:xfrm>
            <a:off x="1527367" y="899258"/>
            <a:ext cx="9124950" cy="5543550"/>
          </a:xfrm>
          <a:prstGeom prst="rect">
            <a:avLst/>
          </a:prstGeom>
        </p:spPr>
      </p:pic>
      <p:sp>
        <p:nvSpPr>
          <p:cNvPr id="6" name="Title 5">
            <a:extLst>
              <a:ext uri="{FF2B5EF4-FFF2-40B4-BE49-F238E27FC236}">
                <a16:creationId xmlns:a16="http://schemas.microsoft.com/office/drawing/2014/main" id="{4C57364E-334E-1D5C-B226-35D8C9AEA20F}"/>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ECR Approval Workflow</a:t>
            </a:r>
          </a:p>
        </p:txBody>
      </p:sp>
    </p:spTree>
    <p:extLst>
      <p:ext uri="{BB962C8B-B14F-4D97-AF65-F5344CB8AC3E}">
        <p14:creationId xmlns:p14="http://schemas.microsoft.com/office/powerpoint/2010/main" val="2529733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46</a:t>
            </a:fld>
            <a:endParaRPr lang="en-US" dirty="0"/>
          </a:p>
        </p:txBody>
      </p:sp>
      <p:pic>
        <p:nvPicPr>
          <p:cNvPr id="5" name="Picture 4">
            <a:extLst>
              <a:ext uri="{FF2B5EF4-FFF2-40B4-BE49-F238E27FC236}">
                <a16:creationId xmlns:a16="http://schemas.microsoft.com/office/drawing/2014/main" id="{EB65073C-39E0-B774-5035-2A4087E7839A}"/>
              </a:ext>
            </a:extLst>
          </p:cNvPr>
          <p:cNvPicPr>
            <a:picLocks noChangeAspect="1"/>
          </p:cNvPicPr>
          <p:nvPr/>
        </p:nvPicPr>
        <p:blipFill>
          <a:blip r:embed="rId2"/>
          <a:stretch>
            <a:fillRect/>
          </a:stretch>
        </p:blipFill>
        <p:spPr>
          <a:xfrm>
            <a:off x="1751107" y="1049872"/>
            <a:ext cx="8677469" cy="5187358"/>
          </a:xfrm>
          <a:prstGeom prst="rect">
            <a:avLst/>
          </a:prstGeom>
        </p:spPr>
      </p:pic>
      <p:sp>
        <p:nvSpPr>
          <p:cNvPr id="6" name="Title 5">
            <a:extLst>
              <a:ext uri="{FF2B5EF4-FFF2-40B4-BE49-F238E27FC236}">
                <a16:creationId xmlns:a16="http://schemas.microsoft.com/office/drawing/2014/main" id="{7127A6F9-5196-4F98-980D-2C26CC40B75F}"/>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PCR Approval Work Flow</a:t>
            </a:r>
          </a:p>
        </p:txBody>
      </p:sp>
    </p:spTree>
    <p:extLst>
      <p:ext uri="{BB962C8B-B14F-4D97-AF65-F5344CB8AC3E}">
        <p14:creationId xmlns:p14="http://schemas.microsoft.com/office/powerpoint/2010/main" val="1388391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47</a:t>
            </a:fld>
            <a:endParaRPr lang="en-US" dirty="0"/>
          </a:p>
        </p:txBody>
      </p:sp>
      <p:pic>
        <p:nvPicPr>
          <p:cNvPr id="5" name="Picture 4">
            <a:extLst>
              <a:ext uri="{FF2B5EF4-FFF2-40B4-BE49-F238E27FC236}">
                <a16:creationId xmlns:a16="http://schemas.microsoft.com/office/drawing/2014/main" id="{409BE547-50D8-D448-2B1D-085A88175476}"/>
              </a:ext>
            </a:extLst>
          </p:cNvPr>
          <p:cNvPicPr>
            <a:picLocks noChangeAspect="1"/>
          </p:cNvPicPr>
          <p:nvPr/>
        </p:nvPicPr>
        <p:blipFill>
          <a:blip r:embed="rId2"/>
          <a:stretch>
            <a:fillRect/>
          </a:stretch>
        </p:blipFill>
        <p:spPr>
          <a:xfrm>
            <a:off x="1684449" y="1100743"/>
            <a:ext cx="8810786" cy="4815400"/>
          </a:xfrm>
          <a:prstGeom prst="rect">
            <a:avLst/>
          </a:prstGeom>
        </p:spPr>
      </p:pic>
      <p:sp>
        <p:nvSpPr>
          <p:cNvPr id="6" name="Title 5">
            <a:extLst>
              <a:ext uri="{FF2B5EF4-FFF2-40B4-BE49-F238E27FC236}">
                <a16:creationId xmlns:a16="http://schemas.microsoft.com/office/drawing/2014/main" id="{1F6E72EE-605C-BD1B-61BB-4DA734646E93}"/>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a:t>
            </a:r>
            <a:r>
              <a:rPr lang="en-US" sz="4800" dirty="0" err="1"/>
              <a:t>WorkFlow</a:t>
            </a:r>
            <a:endParaRPr lang="en-US" sz="4800" dirty="0"/>
          </a:p>
        </p:txBody>
      </p:sp>
    </p:spTree>
    <p:extLst>
      <p:ext uri="{BB962C8B-B14F-4D97-AF65-F5344CB8AC3E}">
        <p14:creationId xmlns:p14="http://schemas.microsoft.com/office/powerpoint/2010/main" val="344185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48</a:t>
            </a:fld>
            <a:endParaRPr lang="en-US" dirty="0"/>
          </a:p>
        </p:txBody>
      </p:sp>
      <p:pic>
        <p:nvPicPr>
          <p:cNvPr id="5" name="Picture 4">
            <a:extLst>
              <a:ext uri="{FF2B5EF4-FFF2-40B4-BE49-F238E27FC236}">
                <a16:creationId xmlns:a16="http://schemas.microsoft.com/office/drawing/2014/main" id="{C1F25FAF-852F-5F42-E602-3BB0A5A85C7E}"/>
              </a:ext>
            </a:extLst>
          </p:cNvPr>
          <p:cNvPicPr>
            <a:picLocks noChangeAspect="1"/>
          </p:cNvPicPr>
          <p:nvPr/>
        </p:nvPicPr>
        <p:blipFill>
          <a:blip r:embed="rId2"/>
          <a:stretch>
            <a:fillRect/>
          </a:stretch>
        </p:blipFill>
        <p:spPr>
          <a:xfrm>
            <a:off x="1517842" y="899258"/>
            <a:ext cx="9144000" cy="5336316"/>
          </a:xfrm>
          <a:prstGeom prst="rect">
            <a:avLst/>
          </a:prstGeom>
        </p:spPr>
      </p:pic>
      <p:sp>
        <p:nvSpPr>
          <p:cNvPr id="7" name="Title 5">
            <a:extLst>
              <a:ext uri="{FF2B5EF4-FFF2-40B4-BE49-F238E27FC236}">
                <a16:creationId xmlns:a16="http://schemas.microsoft.com/office/drawing/2014/main" id="{DD47E50D-839D-DE5A-9ED9-CEB1C93815A1}"/>
              </a:ext>
            </a:extLst>
          </p:cNvPr>
          <p:cNvSpPr txBox="1">
            <a:spLocks/>
          </p:cNvSpPr>
          <p:nvPr/>
        </p:nvSpPr>
        <p:spPr>
          <a:xfrm>
            <a:off x="146688" y="285204"/>
            <a:ext cx="11886309"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4800" dirty="0"/>
              <a:t>Part Approval </a:t>
            </a:r>
            <a:r>
              <a:rPr lang="en-US" sz="4800" dirty="0" err="1"/>
              <a:t>WorkFlow</a:t>
            </a:r>
            <a:endParaRPr lang="en-US" sz="4800" dirty="0"/>
          </a:p>
        </p:txBody>
      </p:sp>
    </p:spTree>
    <p:extLst>
      <p:ext uri="{BB962C8B-B14F-4D97-AF65-F5344CB8AC3E}">
        <p14:creationId xmlns:p14="http://schemas.microsoft.com/office/powerpoint/2010/main" val="4272436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49</a:t>
            </a:fld>
            <a:endParaRPr lang="en-US" dirty="0"/>
          </a:p>
        </p:txBody>
      </p:sp>
      <p:sp>
        <p:nvSpPr>
          <p:cNvPr id="2" name="Text Placeholder 1">
            <a:extLst>
              <a:ext uri="{FF2B5EF4-FFF2-40B4-BE49-F238E27FC236}">
                <a16:creationId xmlns:a16="http://schemas.microsoft.com/office/drawing/2014/main" id="{6507411F-E9D8-1A82-81E5-80407E1767B1}"/>
              </a:ext>
            </a:extLst>
          </p:cNvPr>
          <p:cNvSpPr txBox="1">
            <a:spLocks/>
          </p:cNvSpPr>
          <p:nvPr/>
        </p:nvSpPr>
        <p:spPr>
          <a:xfrm>
            <a:off x="1624739" y="1838443"/>
            <a:ext cx="8942521" cy="772766"/>
          </a:xfrm>
          <a:prstGeom prst="rect">
            <a:avLst/>
          </a:prstGeom>
        </p:spPr>
        <p:txBody>
          <a:bodyPr>
            <a:normAutofit/>
          </a:bodyPr>
          <a:lstStyle>
            <a:lvl1pPr marL="173736" indent="-173736" algn="l" defTabSz="914400" rtl="0" eaLnBrk="1" latinLnBrk="0" hangingPunct="1">
              <a:lnSpc>
                <a:spcPct val="85000"/>
              </a:lnSpc>
              <a:spcBef>
                <a:spcPts val="1000"/>
              </a:spcBef>
              <a:buClr>
                <a:schemeClr val="accent2"/>
              </a:buClr>
              <a:buFont typeface="Arial" panose="020B0604020202020204" pitchFamily="34" charset="0"/>
              <a:buChar char="•"/>
              <a:defRPr sz="1800" b="0" i="0" kern="1200">
                <a:solidFill>
                  <a:schemeClr val="tx1"/>
                </a:solidFill>
                <a:latin typeface="Calibri" panose="020F0502020204030204" pitchFamily="34" charset="0"/>
                <a:ea typeface="Calibri" panose="020F0502020204030204" pitchFamily="34" charset="0"/>
                <a:cs typeface="+mn-cs"/>
              </a:defRPr>
            </a:lvl1pPr>
            <a:lvl2pPr marL="347472"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2pPr>
            <a:lvl3pPr marL="521208"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3pPr>
            <a:lvl4pPr marL="694944"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4pPr>
            <a:lvl5pPr marL="868680" indent="-173736" algn="l" defTabSz="914400" rtl="0" eaLnBrk="1" latinLnBrk="0" hangingPunct="1">
              <a:lnSpc>
                <a:spcPct val="100000"/>
              </a:lnSpc>
              <a:spcBef>
                <a:spcPts val="0"/>
              </a:spcBef>
              <a:buClr>
                <a:schemeClr val="accent2"/>
              </a:buClr>
              <a:buFont typeface="Arial" panose="020B0604020202020204" pitchFamily="34" charset="0"/>
              <a:buChar char="•"/>
              <a:defRPr sz="14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If you have any questions or queries regarding these processes, please contact your local Supplier Quality Engineer, Plant Quality Representative or Design Engineer.</a:t>
            </a:r>
          </a:p>
        </p:txBody>
      </p:sp>
      <p:sp>
        <p:nvSpPr>
          <p:cNvPr id="3" name="Title 2">
            <a:extLst>
              <a:ext uri="{FF2B5EF4-FFF2-40B4-BE49-F238E27FC236}">
                <a16:creationId xmlns:a16="http://schemas.microsoft.com/office/drawing/2014/main" id="{6FB4CC81-8310-C106-0747-67E7C47A29EF}"/>
              </a:ext>
            </a:extLst>
          </p:cNvPr>
          <p:cNvSpPr txBox="1">
            <a:spLocks/>
          </p:cNvSpPr>
          <p:nvPr/>
        </p:nvSpPr>
        <p:spPr>
          <a:xfrm>
            <a:off x="3150369" y="458647"/>
            <a:ext cx="6169137"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GB" dirty="0"/>
              <a:t>Questions</a:t>
            </a:r>
          </a:p>
        </p:txBody>
      </p:sp>
      <p:pic>
        <p:nvPicPr>
          <p:cNvPr id="6" name="Picture 2">
            <a:extLst>
              <a:ext uri="{FF2B5EF4-FFF2-40B4-BE49-F238E27FC236}">
                <a16:creationId xmlns:a16="http://schemas.microsoft.com/office/drawing/2014/main" id="{1EBBC9E9-AA06-C65E-D3AE-FC299471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517" y="2611209"/>
            <a:ext cx="4652963" cy="350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81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5</a:t>
            </a:fld>
            <a:endParaRPr lang="en-US" dirty="0"/>
          </a:p>
        </p:txBody>
      </p:sp>
      <p:sp>
        <p:nvSpPr>
          <p:cNvPr id="3" name="Title 2">
            <a:extLst>
              <a:ext uri="{FF2B5EF4-FFF2-40B4-BE49-F238E27FC236}">
                <a16:creationId xmlns:a16="http://schemas.microsoft.com/office/drawing/2014/main" id="{9FE7BD6F-28D2-C97B-723F-BC50099187F0}"/>
              </a:ext>
            </a:extLst>
          </p:cNvPr>
          <p:cNvSpPr txBox="1">
            <a:spLocks/>
          </p:cNvSpPr>
          <p:nvPr/>
        </p:nvSpPr>
        <p:spPr>
          <a:xfrm>
            <a:off x="3011430" y="-28555"/>
            <a:ext cx="6169137"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3300" dirty="0"/>
              <a:t>Supplier Quality Manual (SQM)</a:t>
            </a:r>
          </a:p>
        </p:txBody>
      </p:sp>
      <p:pic>
        <p:nvPicPr>
          <p:cNvPr id="7" name="Picture 6">
            <a:extLst>
              <a:ext uri="{FF2B5EF4-FFF2-40B4-BE49-F238E27FC236}">
                <a16:creationId xmlns:a16="http://schemas.microsoft.com/office/drawing/2014/main" id="{76F1CDAC-3BD0-85EA-73A8-0E7F49632326}"/>
              </a:ext>
            </a:extLst>
          </p:cNvPr>
          <p:cNvPicPr>
            <a:picLocks noChangeAspect="1"/>
          </p:cNvPicPr>
          <p:nvPr/>
        </p:nvPicPr>
        <p:blipFill>
          <a:blip r:embed="rId2"/>
          <a:stretch>
            <a:fillRect/>
          </a:stretch>
        </p:blipFill>
        <p:spPr>
          <a:xfrm>
            <a:off x="3045535" y="673556"/>
            <a:ext cx="5981700" cy="5057775"/>
          </a:xfrm>
          <a:prstGeom prst="rect">
            <a:avLst/>
          </a:prstGeom>
        </p:spPr>
      </p:pic>
      <p:sp>
        <p:nvSpPr>
          <p:cNvPr id="9" name="TextBox 8">
            <a:extLst>
              <a:ext uri="{FF2B5EF4-FFF2-40B4-BE49-F238E27FC236}">
                <a16:creationId xmlns:a16="http://schemas.microsoft.com/office/drawing/2014/main" id="{933CF1C2-7690-E67A-DDE3-AB79338B7485}"/>
              </a:ext>
            </a:extLst>
          </p:cNvPr>
          <p:cNvSpPr txBox="1"/>
          <p:nvPr/>
        </p:nvSpPr>
        <p:spPr>
          <a:xfrm>
            <a:off x="2956419" y="5731331"/>
            <a:ext cx="6279158" cy="369332"/>
          </a:xfrm>
          <a:prstGeom prst="rect">
            <a:avLst/>
          </a:prstGeom>
          <a:noFill/>
        </p:spPr>
        <p:txBody>
          <a:bodyPr wrap="square">
            <a:spAutoFit/>
          </a:bodyPr>
          <a:lstStyle/>
          <a:p>
            <a:pPr algn="ctr"/>
            <a:r>
              <a:rPr lang="fr-FR" dirty="0">
                <a:hlinkClick r:id="rId3"/>
              </a:rPr>
              <a:t>Hyster-Yale, Inc. - Hyster-Yale Supplier Documentation</a:t>
            </a:r>
            <a:endParaRPr lang="en-US" dirty="0"/>
          </a:p>
        </p:txBody>
      </p:sp>
    </p:spTree>
    <p:extLst>
      <p:ext uri="{BB962C8B-B14F-4D97-AF65-F5344CB8AC3E}">
        <p14:creationId xmlns:p14="http://schemas.microsoft.com/office/powerpoint/2010/main" val="47465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6</a:t>
            </a:fld>
            <a:endParaRPr lang="en-US" dirty="0"/>
          </a:p>
        </p:txBody>
      </p:sp>
      <p:sp>
        <p:nvSpPr>
          <p:cNvPr id="3" name="Title 5">
            <a:extLst>
              <a:ext uri="{FF2B5EF4-FFF2-40B4-BE49-F238E27FC236}">
                <a16:creationId xmlns:a16="http://schemas.microsoft.com/office/drawing/2014/main" id="{5B38938C-ACF3-9D82-A439-E43C8C77988E}"/>
              </a:ext>
            </a:extLst>
          </p:cNvPr>
          <p:cNvSpPr txBox="1">
            <a:spLocks/>
          </p:cNvSpPr>
          <p:nvPr/>
        </p:nvSpPr>
        <p:spPr>
          <a:xfrm>
            <a:off x="3011431" y="1124451"/>
            <a:ext cx="6169137" cy="614054"/>
          </a:xfrm>
          <a:prstGeom prst="rect">
            <a:avLst/>
          </a:prstGeom>
        </p:spPr>
        <p:txBody>
          <a:bodyPr vert="horz" lIns="0" tIns="0" rIns="0" bIns="0" rtlCol="0" anchor="b" anchorCtr="0">
            <a:noAutofit/>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pPr algn="ctr"/>
            <a:r>
              <a:rPr lang="en-US" sz="6600" dirty="0"/>
              <a:t>ECR</a:t>
            </a:r>
          </a:p>
        </p:txBody>
      </p:sp>
      <p:sp>
        <p:nvSpPr>
          <p:cNvPr id="5" name="TextBox 4">
            <a:extLst>
              <a:ext uri="{FF2B5EF4-FFF2-40B4-BE49-F238E27FC236}">
                <a16:creationId xmlns:a16="http://schemas.microsoft.com/office/drawing/2014/main" id="{E150ACB6-BF86-5546-4ED7-AF647C542C58}"/>
              </a:ext>
            </a:extLst>
          </p:cNvPr>
          <p:cNvSpPr txBox="1"/>
          <p:nvPr/>
        </p:nvSpPr>
        <p:spPr>
          <a:xfrm>
            <a:off x="2096473" y="2459504"/>
            <a:ext cx="8865326" cy="1938992"/>
          </a:xfrm>
          <a:prstGeom prst="rect">
            <a:avLst/>
          </a:prstGeom>
          <a:noFill/>
        </p:spPr>
        <p:txBody>
          <a:bodyPr wrap="square" rtlCol="0">
            <a:spAutoFit/>
          </a:bodyPr>
          <a:lstStyle/>
          <a:p>
            <a:r>
              <a:rPr lang="en-US" sz="4000" dirty="0"/>
              <a:t>Slides 7 – 17</a:t>
            </a:r>
          </a:p>
          <a:p>
            <a:r>
              <a:rPr lang="en-US" sz="4000" dirty="0"/>
              <a:t>Provide an overview of </a:t>
            </a:r>
            <a:r>
              <a:rPr lang="en-US" sz="4000" b="1" dirty="0">
                <a:solidFill>
                  <a:srgbClr val="FF0000"/>
                </a:solidFill>
              </a:rPr>
              <a:t>ECR Submission </a:t>
            </a:r>
            <a:r>
              <a:rPr lang="en-US" sz="4000" dirty="0"/>
              <a:t>and input requirements</a:t>
            </a:r>
          </a:p>
        </p:txBody>
      </p:sp>
    </p:spTree>
    <p:extLst>
      <p:ext uri="{BB962C8B-B14F-4D97-AF65-F5344CB8AC3E}">
        <p14:creationId xmlns:p14="http://schemas.microsoft.com/office/powerpoint/2010/main" val="136216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7</a:t>
            </a:fld>
            <a:endParaRPr lang="en-US" dirty="0"/>
          </a:p>
        </p:txBody>
      </p:sp>
      <p:pic>
        <p:nvPicPr>
          <p:cNvPr id="2" name="Picture 1">
            <a:extLst>
              <a:ext uri="{FF2B5EF4-FFF2-40B4-BE49-F238E27FC236}">
                <a16:creationId xmlns:a16="http://schemas.microsoft.com/office/drawing/2014/main" id="{60DBA726-4B0D-4719-B223-37D3C753BB67}"/>
              </a:ext>
            </a:extLst>
          </p:cNvPr>
          <p:cNvPicPr>
            <a:picLocks noChangeAspect="1"/>
          </p:cNvPicPr>
          <p:nvPr/>
        </p:nvPicPr>
        <p:blipFill rotWithShape="1">
          <a:blip r:embed="rId2"/>
          <a:srcRect t="17507"/>
          <a:stretch/>
        </p:blipFill>
        <p:spPr>
          <a:xfrm>
            <a:off x="1642620" y="2650301"/>
            <a:ext cx="6458943" cy="2340290"/>
          </a:xfrm>
          <a:prstGeom prst="rect">
            <a:avLst/>
          </a:prstGeom>
        </p:spPr>
      </p:pic>
      <p:sp>
        <p:nvSpPr>
          <p:cNvPr id="5" name="Title 4">
            <a:extLst>
              <a:ext uri="{FF2B5EF4-FFF2-40B4-BE49-F238E27FC236}">
                <a16:creationId xmlns:a16="http://schemas.microsoft.com/office/drawing/2014/main" id="{DF7734AF-5378-D556-BB07-6CBA017EAF2F}"/>
              </a:ext>
            </a:extLst>
          </p:cNvPr>
          <p:cNvSpPr txBox="1">
            <a:spLocks/>
          </p:cNvSpPr>
          <p:nvPr/>
        </p:nvSpPr>
        <p:spPr>
          <a:xfrm>
            <a:off x="3150369" y="241945"/>
            <a:ext cx="6169137" cy="614054"/>
          </a:xfrm>
          <a:prstGeom prst="rect">
            <a:avLst/>
          </a:prstGeom>
        </p:spPr>
        <p:txBody>
          <a:bodyPr vert="horz" lIns="0" tIns="0" rIns="0" bIns="0" rtlCol="0" anchor="b" anchorCtr="0">
            <a:normAutofit fontScale="70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US" dirty="0"/>
              <a:t>Jaggaer Change Request</a:t>
            </a:r>
          </a:p>
        </p:txBody>
      </p:sp>
      <p:grpSp>
        <p:nvGrpSpPr>
          <p:cNvPr id="6" name="Group 5">
            <a:extLst>
              <a:ext uri="{FF2B5EF4-FFF2-40B4-BE49-F238E27FC236}">
                <a16:creationId xmlns:a16="http://schemas.microsoft.com/office/drawing/2014/main" id="{826F3B49-4D27-C247-B3F8-DA7DC8F432F6}"/>
              </a:ext>
            </a:extLst>
          </p:cNvPr>
          <p:cNvGrpSpPr/>
          <p:nvPr/>
        </p:nvGrpSpPr>
        <p:grpSpPr>
          <a:xfrm>
            <a:off x="1789811" y="4581716"/>
            <a:ext cx="8578927" cy="584775"/>
            <a:chOff x="217385" y="4170295"/>
            <a:chExt cx="8826136" cy="584775"/>
          </a:xfrm>
        </p:grpSpPr>
        <p:sp>
          <p:nvSpPr>
            <p:cNvPr id="7" name="Rectangle 6">
              <a:extLst>
                <a:ext uri="{FF2B5EF4-FFF2-40B4-BE49-F238E27FC236}">
                  <a16:creationId xmlns:a16="http://schemas.microsoft.com/office/drawing/2014/main" id="{28F7172F-406F-5EFC-8CBD-5563F61BEBC5}"/>
                </a:ext>
              </a:extLst>
            </p:cNvPr>
            <p:cNvSpPr/>
            <p:nvPr/>
          </p:nvSpPr>
          <p:spPr>
            <a:xfrm>
              <a:off x="217385" y="4380411"/>
              <a:ext cx="505097"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TextBox 7">
              <a:extLst>
                <a:ext uri="{FF2B5EF4-FFF2-40B4-BE49-F238E27FC236}">
                  <a16:creationId xmlns:a16="http://schemas.microsoft.com/office/drawing/2014/main" id="{7E0B493C-D468-8BE9-EEF4-038139C10349}"/>
                </a:ext>
              </a:extLst>
            </p:cNvPr>
            <p:cNvSpPr txBox="1"/>
            <p:nvPr/>
          </p:nvSpPr>
          <p:spPr>
            <a:xfrm>
              <a:off x="1244995" y="4170295"/>
              <a:ext cx="7798526" cy="584775"/>
            </a:xfrm>
            <a:prstGeom prst="rect">
              <a:avLst/>
            </a:prstGeom>
            <a:noFill/>
          </p:spPr>
          <p:txBody>
            <a:bodyPr wrap="square" rtlCol="0">
              <a:spAutoFit/>
            </a:bodyPr>
            <a:lstStyle/>
            <a:p>
              <a:r>
                <a:rPr lang="en-US" sz="1600" dirty="0">
                  <a:solidFill>
                    <a:srgbClr val="0070C0"/>
                  </a:solidFill>
                </a:rPr>
                <a:t>Once logged in, supplier will have access to multiple business inputs / outputs links.</a:t>
              </a:r>
            </a:p>
            <a:p>
              <a:r>
                <a:rPr lang="en-US" sz="1600" dirty="0">
                  <a:solidFill>
                    <a:srgbClr val="0070C0"/>
                  </a:solidFill>
                </a:rPr>
                <a:t>For PCR, ECR and PA, Select “Tickets”. </a:t>
              </a:r>
            </a:p>
          </p:txBody>
        </p:sp>
      </p:grpSp>
      <p:pic>
        <p:nvPicPr>
          <p:cNvPr id="9" name="Picture 8">
            <a:extLst>
              <a:ext uri="{FF2B5EF4-FFF2-40B4-BE49-F238E27FC236}">
                <a16:creationId xmlns:a16="http://schemas.microsoft.com/office/drawing/2014/main" id="{878CF0B5-43B5-9C6C-7E10-297CB826A0A0}"/>
              </a:ext>
            </a:extLst>
          </p:cNvPr>
          <p:cNvPicPr>
            <a:picLocks noChangeAspect="1"/>
          </p:cNvPicPr>
          <p:nvPr/>
        </p:nvPicPr>
        <p:blipFill>
          <a:blip r:embed="rId3"/>
          <a:stretch>
            <a:fillRect/>
          </a:stretch>
        </p:blipFill>
        <p:spPr>
          <a:xfrm>
            <a:off x="1815938" y="5272264"/>
            <a:ext cx="1181100" cy="981075"/>
          </a:xfrm>
          <a:prstGeom prst="rect">
            <a:avLst/>
          </a:prstGeom>
        </p:spPr>
      </p:pic>
      <p:sp>
        <p:nvSpPr>
          <p:cNvPr id="10" name="TextBox 9">
            <a:extLst>
              <a:ext uri="{FF2B5EF4-FFF2-40B4-BE49-F238E27FC236}">
                <a16:creationId xmlns:a16="http://schemas.microsoft.com/office/drawing/2014/main" id="{C92807E5-99E3-0225-7D2B-6BB0EF8D8252}"/>
              </a:ext>
            </a:extLst>
          </p:cNvPr>
          <p:cNvSpPr txBox="1"/>
          <p:nvPr/>
        </p:nvSpPr>
        <p:spPr>
          <a:xfrm>
            <a:off x="3122551" y="5176121"/>
            <a:ext cx="7791526" cy="1077218"/>
          </a:xfrm>
          <a:prstGeom prst="rect">
            <a:avLst/>
          </a:prstGeom>
          <a:noFill/>
        </p:spPr>
        <p:txBody>
          <a:bodyPr wrap="square" rtlCol="0">
            <a:spAutoFit/>
          </a:bodyPr>
          <a:lstStyle/>
          <a:p>
            <a:r>
              <a:rPr lang="en-US" sz="1600" dirty="0">
                <a:solidFill>
                  <a:srgbClr val="0070C0"/>
                </a:solidFill>
              </a:rPr>
              <a:t>Once “Tickets” is selected, you will have an opportunity to:</a:t>
            </a:r>
          </a:p>
          <a:p>
            <a:pPr marL="285750" indent="-285750">
              <a:buFont typeface="Arial" panose="020B0604020202020204" pitchFamily="34" charset="0"/>
              <a:buChar char="•"/>
            </a:pPr>
            <a:r>
              <a:rPr lang="en-US" sz="1600" dirty="0">
                <a:solidFill>
                  <a:srgbClr val="0070C0"/>
                </a:solidFill>
              </a:rPr>
              <a:t>Create a new Ticket for PCR, ECR or PA</a:t>
            </a:r>
          </a:p>
          <a:p>
            <a:pPr marL="285750" indent="-285750">
              <a:buFont typeface="Arial" panose="020B0604020202020204" pitchFamily="34" charset="0"/>
              <a:buChar char="•"/>
            </a:pPr>
            <a:r>
              <a:rPr lang="en-US" sz="1600" dirty="0">
                <a:solidFill>
                  <a:srgbClr val="0070C0"/>
                </a:solidFill>
              </a:rPr>
              <a:t>Review your OPEN Tickets. Tickets that are in process (saved) or submitted to HYMH</a:t>
            </a:r>
          </a:p>
          <a:p>
            <a:pPr marL="285750" indent="-285750">
              <a:buFont typeface="Arial" panose="020B0604020202020204" pitchFamily="34" charset="0"/>
              <a:buChar char="•"/>
            </a:pPr>
            <a:r>
              <a:rPr lang="en-US" sz="1600" dirty="0">
                <a:solidFill>
                  <a:srgbClr val="0070C0"/>
                </a:solidFill>
              </a:rPr>
              <a:t>Review ALL Tickets. All Open and Closed PCR, ECR or PA Tickets will be accessible</a:t>
            </a:r>
          </a:p>
        </p:txBody>
      </p:sp>
      <p:sp>
        <p:nvSpPr>
          <p:cNvPr id="11" name="Rectangle 10">
            <a:extLst>
              <a:ext uri="{FF2B5EF4-FFF2-40B4-BE49-F238E27FC236}">
                <a16:creationId xmlns:a16="http://schemas.microsoft.com/office/drawing/2014/main" id="{09C1A893-1547-DBDF-D1E1-62D6CE1CE2C4}"/>
              </a:ext>
            </a:extLst>
          </p:cNvPr>
          <p:cNvSpPr/>
          <p:nvPr/>
        </p:nvSpPr>
        <p:spPr>
          <a:xfrm>
            <a:off x="1850987" y="5289682"/>
            <a:ext cx="505097"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635D94D-26A1-6EC5-975E-3270F7A84118}"/>
              </a:ext>
            </a:extLst>
          </p:cNvPr>
          <p:cNvSpPr txBox="1"/>
          <p:nvPr/>
        </p:nvSpPr>
        <p:spPr>
          <a:xfrm>
            <a:off x="7352252" y="1670249"/>
            <a:ext cx="3127868" cy="584775"/>
          </a:xfrm>
          <a:prstGeom prst="rect">
            <a:avLst/>
          </a:prstGeom>
          <a:noFill/>
        </p:spPr>
        <p:txBody>
          <a:bodyPr wrap="square" rtlCol="0">
            <a:spAutoFit/>
          </a:bodyPr>
          <a:lstStyle/>
          <a:p>
            <a:r>
              <a:rPr lang="en-US" sz="1600" dirty="0">
                <a:solidFill>
                  <a:srgbClr val="0070C0"/>
                </a:solidFill>
              </a:rPr>
              <a:t>Input username and password to log in (supplier)</a:t>
            </a:r>
          </a:p>
        </p:txBody>
      </p:sp>
      <p:sp>
        <p:nvSpPr>
          <p:cNvPr id="13" name="TextBox 12">
            <a:extLst>
              <a:ext uri="{FF2B5EF4-FFF2-40B4-BE49-F238E27FC236}">
                <a16:creationId xmlns:a16="http://schemas.microsoft.com/office/drawing/2014/main" id="{46A99CFE-77DC-F8DE-F80F-6B37C0ECE2DF}"/>
              </a:ext>
            </a:extLst>
          </p:cNvPr>
          <p:cNvSpPr txBox="1"/>
          <p:nvPr/>
        </p:nvSpPr>
        <p:spPr>
          <a:xfrm>
            <a:off x="1819600" y="909808"/>
            <a:ext cx="8552800" cy="523220"/>
          </a:xfrm>
          <a:prstGeom prst="rect">
            <a:avLst/>
          </a:prstGeom>
          <a:noFill/>
        </p:spPr>
        <p:txBody>
          <a:bodyPr wrap="square">
            <a:spAutoFit/>
          </a:bodyPr>
          <a:lstStyle/>
          <a:p>
            <a:pPr algn="ctr"/>
            <a:r>
              <a:rPr lang="en-US" sz="2800" dirty="0">
                <a:solidFill>
                  <a:srgbClr val="FF0000"/>
                </a:solidFill>
              </a:rPr>
              <a:t>https://suppliers.hyster-yale.com/portal/hyg/</a:t>
            </a:r>
          </a:p>
        </p:txBody>
      </p:sp>
      <p:pic>
        <p:nvPicPr>
          <p:cNvPr id="14" name="Picture 13">
            <a:extLst>
              <a:ext uri="{FF2B5EF4-FFF2-40B4-BE49-F238E27FC236}">
                <a16:creationId xmlns:a16="http://schemas.microsoft.com/office/drawing/2014/main" id="{E47BA398-0077-BCF4-A8BD-C7AA7CD9BE30}"/>
              </a:ext>
            </a:extLst>
          </p:cNvPr>
          <p:cNvPicPr>
            <a:picLocks noChangeAspect="1"/>
          </p:cNvPicPr>
          <p:nvPr/>
        </p:nvPicPr>
        <p:blipFill>
          <a:blip r:embed="rId4"/>
          <a:stretch>
            <a:fillRect/>
          </a:stretch>
        </p:blipFill>
        <p:spPr>
          <a:xfrm>
            <a:off x="4744450" y="1314993"/>
            <a:ext cx="2360405" cy="1198818"/>
          </a:xfrm>
          <a:prstGeom prst="rect">
            <a:avLst/>
          </a:prstGeom>
        </p:spPr>
      </p:pic>
      <p:cxnSp>
        <p:nvCxnSpPr>
          <p:cNvPr id="15" name="Straight Arrow Connector 14">
            <a:extLst>
              <a:ext uri="{FF2B5EF4-FFF2-40B4-BE49-F238E27FC236}">
                <a16:creationId xmlns:a16="http://schemas.microsoft.com/office/drawing/2014/main" id="{7C5FF5D0-3E8B-F9C5-C09D-8ECE143698D9}"/>
              </a:ext>
            </a:extLst>
          </p:cNvPr>
          <p:cNvCxnSpPr>
            <a:cxnSpLocks/>
            <a:stCxn id="12" idx="1"/>
          </p:cNvCxnSpPr>
          <p:nvPr/>
        </p:nvCxnSpPr>
        <p:spPr>
          <a:xfrm flipH="1">
            <a:off x="6781424" y="1962637"/>
            <a:ext cx="5708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5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8</a:t>
            </a:fld>
            <a:endParaRPr lang="en-US" dirty="0"/>
          </a:p>
        </p:txBody>
      </p:sp>
      <p:sp>
        <p:nvSpPr>
          <p:cNvPr id="3" name="Title 4">
            <a:extLst>
              <a:ext uri="{FF2B5EF4-FFF2-40B4-BE49-F238E27FC236}">
                <a16:creationId xmlns:a16="http://schemas.microsoft.com/office/drawing/2014/main" id="{E45808E6-7D94-56BB-32B4-330EEA940F42}"/>
              </a:ext>
            </a:extLst>
          </p:cNvPr>
          <p:cNvSpPr txBox="1">
            <a:spLocks/>
          </p:cNvSpPr>
          <p:nvPr/>
        </p:nvSpPr>
        <p:spPr>
          <a:xfrm>
            <a:off x="3150369" y="120846"/>
            <a:ext cx="6169137" cy="614054"/>
          </a:xfrm>
          <a:prstGeom prst="rect">
            <a:avLst/>
          </a:prstGeom>
        </p:spPr>
        <p:txBody>
          <a:bodyPr vert="horz" lIns="0" tIns="0" rIns="0" bIns="0" rtlCol="0" anchor="b" anchorCtr="0">
            <a:normAutofit fontScale="70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US" dirty="0"/>
              <a:t>Jaggaer Change Request</a:t>
            </a:r>
          </a:p>
        </p:txBody>
      </p:sp>
      <p:sp>
        <p:nvSpPr>
          <p:cNvPr id="5" name="TextBox 4">
            <a:extLst>
              <a:ext uri="{FF2B5EF4-FFF2-40B4-BE49-F238E27FC236}">
                <a16:creationId xmlns:a16="http://schemas.microsoft.com/office/drawing/2014/main" id="{AA9375AF-0703-5B90-0EDF-B5E0D2772354}"/>
              </a:ext>
            </a:extLst>
          </p:cNvPr>
          <p:cNvSpPr txBox="1"/>
          <p:nvPr/>
        </p:nvSpPr>
        <p:spPr>
          <a:xfrm>
            <a:off x="2934789" y="1240763"/>
            <a:ext cx="6905897" cy="584775"/>
          </a:xfrm>
          <a:prstGeom prst="rect">
            <a:avLst/>
          </a:prstGeom>
          <a:noFill/>
        </p:spPr>
        <p:txBody>
          <a:bodyPr wrap="square" rtlCol="0">
            <a:spAutoFit/>
          </a:bodyPr>
          <a:lstStyle/>
          <a:p>
            <a:r>
              <a:rPr lang="en-US" sz="1600" dirty="0">
                <a:solidFill>
                  <a:srgbClr val="0070C0"/>
                </a:solidFill>
              </a:rPr>
              <a:t>Clicking My OPEN Tickets will list all your open tickets (PCR, ECR &amp; PA) and Status</a:t>
            </a:r>
          </a:p>
          <a:p>
            <a:r>
              <a:rPr lang="en-US" sz="1600" dirty="0">
                <a:solidFill>
                  <a:srgbClr val="0070C0"/>
                </a:solidFill>
              </a:rPr>
              <a:t>Navigate thru the tickets by clicking on the links</a:t>
            </a:r>
          </a:p>
        </p:txBody>
      </p:sp>
      <p:pic>
        <p:nvPicPr>
          <p:cNvPr id="6" name="Picture 5">
            <a:extLst>
              <a:ext uri="{FF2B5EF4-FFF2-40B4-BE49-F238E27FC236}">
                <a16:creationId xmlns:a16="http://schemas.microsoft.com/office/drawing/2014/main" id="{B0C43288-0AC0-D18D-7EDE-230A7A2B7CAA}"/>
              </a:ext>
            </a:extLst>
          </p:cNvPr>
          <p:cNvPicPr>
            <a:picLocks noChangeAspect="1"/>
          </p:cNvPicPr>
          <p:nvPr/>
        </p:nvPicPr>
        <p:blipFill>
          <a:blip r:embed="rId2"/>
          <a:stretch>
            <a:fillRect/>
          </a:stretch>
        </p:blipFill>
        <p:spPr>
          <a:xfrm>
            <a:off x="1577884" y="839279"/>
            <a:ext cx="1181100" cy="981075"/>
          </a:xfrm>
          <a:prstGeom prst="rect">
            <a:avLst/>
          </a:prstGeom>
        </p:spPr>
      </p:pic>
      <p:sp>
        <p:nvSpPr>
          <p:cNvPr id="7" name="Rectangle 6">
            <a:extLst>
              <a:ext uri="{FF2B5EF4-FFF2-40B4-BE49-F238E27FC236}">
                <a16:creationId xmlns:a16="http://schemas.microsoft.com/office/drawing/2014/main" id="{C2ADCEEB-D21B-1709-0623-D5C0A7FAEB86}"/>
              </a:ext>
            </a:extLst>
          </p:cNvPr>
          <p:cNvSpPr/>
          <p:nvPr/>
        </p:nvSpPr>
        <p:spPr>
          <a:xfrm>
            <a:off x="1640160" y="1294981"/>
            <a:ext cx="1098686"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876010-04E2-5757-9658-062F43BCE971}"/>
              </a:ext>
            </a:extLst>
          </p:cNvPr>
          <p:cNvPicPr>
            <a:picLocks noChangeAspect="1"/>
          </p:cNvPicPr>
          <p:nvPr/>
        </p:nvPicPr>
        <p:blipFill>
          <a:blip r:embed="rId3"/>
          <a:stretch>
            <a:fillRect/>
          </a:stretch>
        </p:blipFill>
        <p:spPr>
          <a:xfrm>
            <a:off x="1820010" y="1945800"/>
            <a:ext cx="8551979" cy="3758620"/>
          </a:xfrm>
          <a:prstGeom prst="rect">
            <a:avLst/>
          </a:prstGeom>
        </p:spPr>
      </p:pic>
    </p:spTree>
    <p:extLst>
      <p:ext uri="{BB962C8B-B14F-4D97-AF65-F5344CB8AC3E}">
        <p14:creationId xmlns:p14="http://schemas.microsoft.com/office/powerpoint/2010/main" val="22603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C19F6-6087-761A-D956-B721643C14C1}"/>
              </a:ext>
            </a:extLst>
          </p:cNvPr>
          <p:cNvSpPr>
            <a:spLocks noGrp="1"/>
          </p:cNvSpPr>
          <p:nvPr>
            <p:ph type="sldNum" sz="quarter" idx="12"/>
          </p:nvPr>
        </p:nvSpPr>
        <p:spPr/>
        <p:txBody>
          <a:bodyPr/>
          <a:lstStyle/>
          <a:p>
            <a:fld id="{561BFC99-6E59-499C-A4BD-677E562B6E93}" type="slidenum">
              <a:rPr lang="en-US" smtClean="0"/>
              <a:pPr/>
              <a:t>9</a:t>
            </a:fld>
            <a:endParaRPr lang="en-US" dirty="0"/>
          </a:p>
        </p:txBody>
      </p:sp>
      <p:sp>
        <p:nvSpPr>
          <p:cNvPr id="3" name="Title 4">
            <a:extLst>
              <a:ext uri="{FF2B5EF4-FFF2-40B4-BE49-F238E27FC236}">
                <a16:creationId xmlns:a16="http://schemas.microsoft.com/office/drawing/2014/main" id="{C342D5DA-6A6C-647E-79C5-E7FC321EC3D6}"/>
              </a:ext>
            </a:extLst>
          </p:cNvPr>
          <p:cNvSpPr txBox="1">
            <a:spLocks/>
          </p:cNvSpPr>
          <p:nvPr/>
        </p:nvSpPr>
        <p:spPr>
          <a:xfrm>
            <a:off x="3011431" y="196504"/>
            <a:ext cx="6169137" cy="614054"/>
          </a:xfrm>
          <a:prstGeom prst="rect">
            <a:avLst/>
          </a:prstGeom>
        </p:spPr>
        <p:txBody>
          <a:bodyPr vert="horz" lIns="0" tIns="0" rIns="0" bIns="0" rtlCol="0" anchor="b" anchorCtr="0">
            <a:normAutofit fontScale="70000" lnSpcReduction="20000"/>
          </a:bodyPr>
          <a:lstStyle>
            <a:lvl1pPr marL="0" indent="0" algn="l" defTabSz="914400" rtl="0" eaLnBrk="1" latinLnBrk="0" hangingPunct="1">
              <a:lnSpc>
                <a:spcPct val="75000"/>
              </a:lnSpc>
              <a:spcBef>
                <a:spcPct val="0"/>
              </a:spcBef>
              <a:buNone/>
              <a:defRPr sz="6000" b="0" i="0" kern="1200" cap="all" spc="-150" baseline="0">
                <a:solidFill>
                  <a:schemeClr val="tx1"/>
                </a:solidFill>
                <a:latin typeface="Calibri Light" panose="020F0302020204030204" pitchFamily="34" charset="0"/>
                <a:ea typeface="Calibri Light" panose="020F0302020204030204" pitchFamily="34" charset="0"/>
                <a:cs typeface="+mj-cs"/>
              </a:defRPr>
            </a:lvl1pPr>
          </a:lstStyle>
          <a:p>
            <a:r>
              <a:rPr lang="en-US" dirty="0"/>
              <a:t>Jaggaer Change Request</a:t>
            </a:r>
          </a:p>
        </p:txBody>
      </p:sp>
      <p:sp>
        <p:nvSpPr>
          <p:cNvPr id="5" name="TextBox 4">
            <a:extLst>
              <a:ext uri="{FF2B5EF4-FFF2-40B4-BE49-F238E27FC236}">
                <a16:creationId xmlns:a16="http://schemas.microsoft.com/office/drawing/2014/main" id="{2097F991-9E3D-28D4-2DDA-1DEA99DADE14}"/>
              </a:ext>
            </a:extLst>
          </p:cNvPr>
          <p:cNvSpPr txBox="1"/>
          <p:nvPr/>
        </p:nvSpPr>
        <p:spPr>
          <a:xfrm>
            <a:off x="2968307" y="1543904"/>
            <a:ext cx="6905897" cy="338554"/>
          </a:xfrm>
          <a:prstGeom prst="rect">
            <a:avLst/>
          </a:prstGeom>
          <a:noFill/>
        </p:spPr>
        <p:txBody>
          <a:bodyPr wrap="square" rtlCol="0">
            <a:spAutoFit/>
          </a:bodyPr>
          <a:lstStyle/>
          <a:p>
            <a:r>
              <a:rPr lang="en-US" sz="1600" dirty="0">
                <a:solidFill>
                  <a:srgbClr val="0070C0"/>
                </a:solidFill>
              </a:rPr>
              <a:t>Clicking All Tickets will list both open and </a:t>
            </a:r>
            <a:r>
              <a:rPr lang="en-US" sz="1600" strike="sngStrike" dirty="0">
                <a:solidFill>
                  <a:srgbClr val="0070C0"/>
                </a:solidFill>
              </a:rPr>
              <a:t>closed</a:t>
            </a:r>
            <a:r>
              <a:rPr lang="en-US" sz="1600" dirty="0">
                <a:solidFill>
                  <a:srgbClr val="0070C0"/>
                </a:solidFill>
              </a:rPr>
              <a:t> PCR, ECR &amp; PA Tickets and Status</a:t>
            </a:r>
          </a:p>
        </p:txBody>
      </p:sp>
      <p:pic>
        <p:nvPicPr>
          <p:cNvPr id="6" name="Picture 5">
            <a:extLst>
              <a:ext uri="{FF2B5EF4-FFF2-40B4-BE49-F238E27FC236}">
                <a16:creationId xmlns:a16="http://schemas.microsoft.com/office/drawing/2014/main" id="{3CB7571E-8562-F371-9557-2337816E6747}"/>
              </a:ext>
            </a:extLst>
          </p:cNvPr>
          <p:cNvPicPr>
            <a:picLocks noChangeAspect="1"/>
          </p:cNvPicPr>
          <p:nvPr/>
        </p:nvPicPr>
        <p:blipFill>
          <a:blip r:embed="rId2"/>
          <a:stretch>
            <a:fillRect/>
          </a:stretch>
        </p:blipFill>
        <p:spPr>
          <a:xfrm>
            <a:off x="1577884" y="918387"/>
            <a:ext cx="1181100" cy="981075"/>
          </a:xfrm>
          <a:prstGeom prst="rect">
            <a:avLst/>
          </a:prstGeom>
        </p:spPr>
      </p:pic>
      <p:sp>
        <p:nvSpPr>
          <p:cNvPr id="7" name="Rectangle 6">
            <a:extLst>
              <a:ext uri="{FF2B5EF4-FFF2-40B4-BE49-F238E27FC236}">
                <a16:creationId xmlns:a16="http://schemas.microsoft.com/office/drawing/2014/main" id="{56505A51-E105-4A58-66E2-9C7DAC4C4D0B}"/>
              </a:ext>
            </a:extLst>
          </p:cNvPr>
          <p:cNvSpPr/>
          <p:nvPr/>
        </p:nvSpPr>
        <p:spPr>
          <a:xfrm>
            <a:off x="1577884" y="1602294"/>
            <a:ext cx="1098686"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6ACF75-C733-080B-E164-EFCD77E09357}"/>
              </a:ext>
            </a:extLst>
          </p:cNvPr>
          <p:cNvPicPr>
            <a:picLocks noChangeAspect="1"/>
          </p:cNvPicPr>
          <p:nvPr/>
        </p:nvPicPr>
        <p:blipFill>
          <a:blip r:embed="rId3"/>
          <a:stretch>
            <a:fillRect/>
          </a:stretch>
        </p:blipFill>
        <p:spPr>
          <a:xfrm>
            <a:off x="1967204" y="2130217"/>
            <a:ext cx="8257592" cy="3574504"/>
          </a:xfrm>
          <a:prstGeom prst="rect">
            <a:avLst/>
          </a:prstGeom>
        </p:spPr>
      </p:pic>
    </p:spTree>
    <p:extLst>
      <p:ext uri="{BB962C8B-B14F-4D97-AF65-F5344CB8AC3E}">
        <p14:creationId xmlns:p14="http://schemas.microsoft.com/office/powerpoint/2010/main" val="603468776"/>
      </p:ext>
    </p:extLst>
  </p:cSld>
  <p:clrMapOvr>
    <a:masterClrMapping/>
  </p:clrMapOvr>
</p:sld>
</file>

<file path=ppt/theme/theme1.xml><?xml version="1.0" encoding="utf-8"?>
<a:theme xmlns:a="http://schemas.openxmlformats.org/drawingml/2006/main" name="Office Theme">
  <a:themeElements>
    <a:clrScheme name="Hyster-Yale 2024">
      <a:dk1>
        <a:srgbClr val="002638"/>
      </a:dk1>
      <a:lt1>
        <a:srgbClr val="FFFFFF"/>
      </a:lt1>
      <a:dk2>
        <a:srgbClr val="ACACAC"/>
      </a:dk2>
      <a:lt2>
        <a:srgbClr val="FFFFFF"/>
      </a:lt2>
      <a:accent1>
        <a:srgbClr val="449EA6"/>
      </a:accent1>
      <a:accent2>
        <a:srgbClr val="E5A713"/>
      </a:accent2>
      <a:accent3>
        <a:srgbClr val="222222"/>
      </a:accent3>
      <a:accent4>
        <a:srgbClr val="456680"/>
      </a:accent4>
      <a:accent5>
        <a:srgbClr val="63B1BC"/>
      </a:accent5>
      <a:accent6>
        <a:srgbClr val="F3C75C"/>
      </a:accent6>
      <a:hlink>
        <a:srgbClr val="E4A724"/>
      </a:hlink>
      <a:folHlink>
        <a:srgbClr val="449EA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yster-Yale_Template_053124" id="{B1B7568A-9D01-0242-98E2-0EABB23A7858}" vid="{B117FD6B-5C60-4A4F-8805-CB055A1DF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46f2a5-f2f6-44f7-a91a-8f1aa5b47f98">
      <Terms xmlns="http://schemas.microsoft.com/office/infopath/2007/PartnerControls"/>
    </lcf76f155ced4ddcb4097134ff3c332f>
    <TaxCatchAll xmlns="010e9784-df81-44c5-9036-c716272a6e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D4C2689773314D81188AA5C6FE5125" ma:contentTypeVersion="32" ma:contentTypeDescription="Create a new document." ma:contentTypeScope="" ma:versionID="aadc38da3901a658a46d6f4fc86e9d27">
  <xsd:schema xmlns:xsd="http://www.w3.org/2001/XMLSchema" xmlns:xs="http://www.w3.org/2001/XMLSchema" xmlns:p="http://schemas.microsoft.com/office/2006/metadata/properties" xmlns:ns2="e8daa1b4-3b74-4e8c-bee3-328f0c5a0064" xmlns:ns3="f546f2a5-f2f6-44f7-a91a-8f1aa5b47f98" xmlns:ns4="010e9784-df81-44c5-9036-c716272a6e5a" targetNamespace="http://schemas.microsoft.com/office/2006/metadata/properties" ma:root="true" ma:fieldsID="f5bf976b1c3b582a97b9b26e64ae0a93" ns2:_="" ns3:_="" ns4:_="">
    <xsd:import namespace="e8daa1b4-3b74-4e8c-bee3-328f0c5a0064"/>
    <xsd:import namespace="f546f2a5-f2f6-44f7-a91a-8f1aa5b47f98"/>
    <xsd:import namespace="010e9784-df81-44c5-9036-c716272a6e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SearchPropertie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aa1b4-3b74-4e8c-bee3-328f0c5a00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46f2a5-f2f6-44f7-a91a-8f1aa5b47f9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3846f1-432f-4b9f-a192-4633976339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0e9784-df81-44c5-9036-c716272a6e5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08c6d43-727c-4f9b-b041-8e4a56ad1ef4}" ma:internalName="TaxCatchAll" ma:showField="CatchAllData" ma:web="010e9784-df81-44c5-9036-c716272a6e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DAF9D3-C41B-4F48-895E-E4D69ED3441D}">
  <ds:schemaRefs>
    <ds:schemaRef ds:uri="http://schemas.microsoft.com/office/2006/metadata/properties"/>
    <ds:schemaRef ds:uri="http://schemas.microsoft.com/office/infopath/2007/PartnerControls"/>
    <ds:schemaRef ds:uri="f546f2a5-f2f6-44f7-a91a-8f1aa5b47f98"/>
    <ds:schemaRef ds:uri="010e9784-df81-44c5-9036-c716272a6e5a"/>
  </ds:schemaRefs>
</ds:datastoreItem>
</file>

<file path=customXml/itemProps2.xml><?xml version="1.0" encoding="utf-8"?>
<ds:datastoreItem xmlns:ds="http://schemas.openxmlformats.org/officeDocument/2006/customXml" ds:itemID="{5E58FC9F-D8D0-47C0-BC64-57D578CE7DEB}">
  <ds:schemaRefs>
    <ds:schemaRef ds:uri="http://schemas.microsoft.com/sharepoint/v3/contenttype/forms"/>
  </ds:schemaRefs>
</ds:datastoreItem>
</file>

<file path=customXml/itemProps3.xml><?xml version="1.0" encoding="utf-8"?>
<ds:datastoreItem xmlns:ds="http://schemas.openxmlformats.org/officeDocument/2006/customXml" ds:itemID="{1AC29AF7-6D5F-4F29-AC0B-517A02A35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aa1b4-3b74-4e8c-bee3-328f0c5a0064"/>
    <ds:schemaRef ds:uri="f546f2a5-f2f6-44f7-a91a-8f1aa5b47f98"/>
    <ds:schemaRef ds:uri="010e9784-df81-44c5-9036-c716272a6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Hyster-Yale_Template_053124</Template>
  <TotalTime>85</TotalTime>
  <Words>3179</Words>
  <Application>Microsoft Office PowerPoint</Application>
  <PresentationFormat>Widescreen</PresentationFormat>
  <Paragraphs>295</Paragraphs>
  <Slides>49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Calibri Light</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Hyster Yale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McLawhorn, Nicole</dc:creator>
  <cp:lastModifiedBy>Fuerst, Erica</cp:lastModifiedBy>
  <cp:revision>6</cp:revision>
  <dcterms:created xsi:type="dcterms:W3CDTF">2024-05-31T17:08:28Z</dcterms:created>
  <dcterms:modified xsi:type="dcterms:W3CDTF">2025-09-08T17:43:42Z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0x0101001CD4C2689773314D81188AA5C6FE5125</vt:lpwstr>
  </property>
</Properties>
</file>